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60" r:id="rId5"/>
    <p:sldId id="261" r:id="rId6"/>
    <p:sldId id="263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04/06/2016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79512" y="3561120"/>
            <a:ext cx="4248472" cy="32522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79512" y="3564155"/>
            <a:ext cx="4248472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Surligne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dans le </a:t>
            </a:r>
            <a:r>
              <a:rPr lang="fr-FR" sz="1200" u="sng" spc="-20" dirty="0">
                <a:latin typeface="Delius" panose="02000603000000000000" pitchFamily="2" charset="0"/>
                <a:cs typeface="Calibri"/>
              </a:rPr>
              <a:t>texte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majuscule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au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début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et le 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point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à 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fin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de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couleurs</a:t>
            </a:r>
            <a:r>
              <a:rPr lang="fr-FR" sz="1200" u="sng" spc="100" dirty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15" dirty="0">
                <a:latin typeface="Delius" panose="02000603000000000000" pitchFamily="2" charset="0"/>
                <a:cs typeface="Calibri"/>
              </a:rPr>
              <a:t>différentes.</a:t>
            </a:r>
            <a:endParaRPr lang="fr-FR" sz="1200" u="sng" dirty="0">
              <a:latin typeface="Delius" panose="02000603000000000000" pitchFamily="2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arenR"/>
            </a:pPr>
            <a:endParaRPr lang="fr-FR" sz="500" dirty="0">
              <a:latin typeface="Delius" panose="02000603000000000000" pitchFamily="2" charset="0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1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Ecris une phrase avec les groupes de mots suivants, pense à la  majuscule et au point :</a:t>
            </a:r>
          </a:p>
          <a:p>
            <a:pPr marL="12700" marR="5080" algn="ctr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</a:t>
            </a:r>
            <a:r>
              <a:rPr lang="fr-FR" sz="1200" spc="-20" dirty="0" smtClean="0">
                <a:latin typeface="+mj-lt"/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300" spc="-20" dirty="0">
              <a:latin typeface="+mj-lt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>
                <a:latin typeface="+mj-lt"/>
                <a:cs typeface="Calibri"/>
              </a:rPr>
              <a:t>3.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Recopie dans l’ordre </a:t>
            </a:r>
            <a:r>
              <a:rPr lang="fr-FR" sz="1200" u="sng" dirty="0" smtClean="0">
                <a:latin typeface="Delius" panose="02000603000000000000" pitchFamily="2" charset="0"/>
                <a:cs typeface="Calibri"/>
              </a:rPr>
              <a:t>alphabétique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dirty="0" smtClean="0">
                <a:latin typeface="Delius" panose="02000603000000000000" pitchFamily="2" charset="0"/>
                <a:cs typeface="Calibri"/>
              </a:rPr>
              <a:t>renard </a:t>
            </a:r>
            <a:r>
              <a:rPr lang="fr-FR" sz="1200" dirty="0">
                <a:latin typeface="Delius" panose="02000603000000000000" pitchFamily="2" charset="0"/>
                <a:cs typeface="Calibri"/>
              </a:rPr>
              <a:t>– terrier – midi –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alors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</a:t>
            </a:r>
            <a:endParaRPr lang="fr-FR" sz="1200" dirty="0" smtClean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79912" y="3564155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512" y="44624"/>
            <a:ext cx="4248472" cy="32522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79512" y="47659"/>
            <a:ext cx="4248472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Surligne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dans le </a:t>
            </a:r>
            <a:r>
              <a:rPr lang="fr-FR" sz="1200" u="sng" spc="-20" dirty="0">
                <a:latin typeface="Delius" panose="02000603000000000000" pitchFamily="2" charset="0"/>
                <a:cs typeface="Calibri"/>
              </a:rPr>
              <a:t>texte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majuscule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au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début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et le 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point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à 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fin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de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couleurs</a:t>
            </a:r>
            <a:r>
              <a:rPr lang="fr-FR" sz="1200" u="sng" spc="100" dirty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15" dirty="0">
                <a:latin typeface="Delius" panose="02000603000000000000" pitchFamily="2" charset="0"/>
                <a:cs typeface="Calibri"/>
              </a:rPr>
              <a:t>différentes.</a:t>
            </a:r>
            <a:endParaRPr lang="fr-FR" sz="1200" u="sng" dirty="0">
              <a:latin typeface="Delius" panose="02000603000000000000" pitchFamily="2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arenR"/>
            </a:pPr>
            <a:endParaRPr lang="fr-FR" sz="500" dirty="0">
              <a:latin typeface="Delius" panose="02000603000000000000" pitchFamily="2" charset="0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1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Ecris une phrase avec les groupes de mots suivants, pense à la  majuscule et au point :</a:t>
            </a:r>
          </a:p>
          <a:p>
            <a:pPr marL="12700" marR="5080" algn="ctr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</a:t>
            </a:r>
            <a:r>
              <a:rPr lang="fr-FR" sz="1200" spc="-20" dirty="0" smtClean="0">
                <a:latin typeface="+mj-lt"/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300" spc="-20" dirty="0">
              <a:latin typeface="+mj-lt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>
                <a:latin typeface="+mj-lt"/>
                <a:cs typeface="Calibri"/>
              </a:rPr>
              <a:t>3.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Recopie dans l’ordre </a:t>
            </a:r>
            <a:r>
              <a:rPr lang="fr-FR" sz="1200" u="sng" dirty="0" smtClean="0">
                <a:latin typeface="Delius" panose="02000603000000000000" pitchFamily="2" charset="0"/>
                <a:cs typeface="Calibri"/>
              </a:rPr>
              <a:t>alphabétique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dirty="0" smtClean="0">
                <a:latin typeface="Delius" panose="02000603000000000000" pitchFamily="2" charset="0"/>
                <a:cs typeface="Calibri"/>
              </a:rPr>
              <a:t>renard </a:t>
            </a:r>
            <a:r>
              <a:rPr lang="fr-FR" sz="1200" dirty="0">
                <a:latin typeface="Delius" panose="02000603000000000000" pitchFamily="2" charset="0"/>
                <a:cs typeface="Calibri"/>
              </a:rPr>
              <a:t>– terrier – midi –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alors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</a:t>
            </a:r>
            <a:endParaRPr lang="fr-FR" sz="1200" dirty="0" smtClean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79912" y="47659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3561120"/>
            <a:ext cx="4248472" cy="32522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716016" y="3564155"/>
            <a:ext cx="4248472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Surligne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dans le </a:t>
            </a:r>
            <a:r>
              <a:rPr lang="fr-FR" sz="1200" u="sng" spc="-20" dirty="0">
                <a:latin typeface="Delius" panose="02000603000000000000" pitchFamily="2" charset="0"/>
                <a:cs typeface="Calibri"/>
              </a:rPr>
              <a:t>texte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majuscule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au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début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et le 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point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à 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fin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de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couleurs</a:t>
            </a:r>
            <a:r>
              <a:rPr lang="fr-FR" sz="1200" u="sng" spc="100" dirty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15" dirty="0">
                <a:latin typeface="Delius" panose="02000603000000000000" pitchFamily="2" charset="0"/>
                <a:cs typeface="Calibri"/>
              </a:rPr>
              <a:t>différentes.</a:t>
            </a:r>
            <a:endParaRPr lang="fr-FR" sz="1200" u="sng" dirty="0">
              <a:latin typeface="Delius" panose="02000603000000000000" pitchFamily="2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arenR"/>
            </a:pPr>
            <a:endParaRPr lang="fr-FR" sz="500" dirty="0">
              <a:latin typeface="Delius" panose="02000603000000000000" pitchFamily="2" charset="0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1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Ecris une phrase avec les groupes de mots suivants, pense à la  majuscule et au point :</a:t>
            </a:r>
          </a:p>
          <a:p>
            <a:pPr marL="12700" marR="5080" algn="ctr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</a:t>
            </a:r>
            <a:r>
              <a:rPr lang="fr-FR" sz="1200" spc="-20" dirty="0" smtClean="0">
                <a:latin typeface="+mj-lt"/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300" spc="-20" dirty="0">
              <a:latin typeface="+mj-lt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>
                <a:latin typeface="+mj-lt"/>
                <a:cs typeface="Calibri"/>
              </a:rPr>
              <a:t>3.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Recopie dans l’ordre </a:t>
            </a:r>
            <a:r>
              <a:rPr lang="fr-FR" sz="1200" u="sng" dirty="0" smtClean="0">
                <a:latin typeface="Delius" panose="02000603000000000000" pitchFamily="2" charset="0"/>
                <a:cs typeface="Calibri"/>
              </a:rPr>
              <a:t>alphabétique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dirty="0" smtClean="0">
                <a:latin typeface="Delius" panose="02000603000000000000" pitchFamily="2" charset="0"/>
                <a:cs typeface="Calibri"/>
              </a:rPr>
              <a:t>renard </a:t>
            </a:r>
            <a:r>
              <a:rPr lang="fr-FR" sz="1200" dirty="0">
                <a:latin typeface="Delius" panose="02000603000000000000" pitchFamily="2" charset="0"/>
                <a:cs typeface="Calibri"/>
              </a:rPr>
              <a:t>– terrier – midi –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alors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</a:t>
            </a:r>
            <a:endParaRPr lang="fr-FR" sz="1200" dirty="0" smtClean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316416" y="3564155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16016" y="44624"/>
            <a:ext cx="4248472" cy="32522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716016" y="47659"/>
            <a:ext cx="4248472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Surligne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dans le </a:t>
            </a:r>
            <a:r>
              <a:rPr lang="fr-FR" sz="1200" u="sng" spc="-20" dirty="0">
                <a:latin typeface="Delius" panose="02000603000000000000" pitchFamily="2" charset="0"/>
                <a:cs typeface="Calibri"/>
              </a:rPr>
              <a:t>texte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majuscule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au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début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et le 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point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à 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fin de chaque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phrase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de </a:t>
            </a:r>
            <a:r>
              <a:rPr lang="fr-FR" sz="1200" u="sng" spc="-10" dirty="0">
                <a:latin typeface="Delius" panose="02000603000000000000" pitchFamily="2" charset="0"/>
                <a:cs typeface="Calibri"/>
              </a:rPr>
              <a:t>couleurs</a:t>
            </a:r>
            <a:r>
              <a:rPr lang="fr-FR" sz="1200" u="sng" spc="100" dirty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15" dirty="0">
                <a:latin typeface="Delius" panose="02000603000000000000" pitchFamily="2" charset="0"/>
                <a:cs typeface="Calibri"/>
              </a:rPr>
              <a:t>différentes.</a:t>
            </a:r>
            <a:endParaRPr lang="fr-FR" sz="1200" u="sng" dirty="0">
              <a:latin typeface="Delius" panose="02000603000000000000" pitchFamily="2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arenR"/>
            </a:pPr>
            <a:endParaRPr lang="fr-FR" sz="500" dirty="0">
              <a:latin typeface="Delius" panose="02000603000000000000" pitchFamily="2" charset="0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1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Ecris une phrase avec les groupes de mots suivants, pense à la  majuscule et au point :</a:t>
            </a:r>
          </a:p>
          <a:p>
            <a:pPr marL="12700" marR="5080" algn="ctr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</a:t>
            </a:r>
            <a:r>
              <a:rPr lang="fr-FR" sz="1200" spc="-20" dirty="0" smtClean="0">
                <a:latin typeface="+mj-lt"/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300" spc="-20" dirty="0">
              <a:latin typeface="+mj-lt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>
                <a:latin typeface="+mj-lt"/>
                <a:cs typeface="Calibri"/>
              </a:rPr>
              <a:t>3.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Recopie dans l’ordre </a:t>
            </a:r>
            <a:r>
              <a:rPr lang="fr-FR" sz="1200" u="sng" dirty="0" smtClean="0">
                <a:latin typeface="Delius" panose="02000603000000000000" pitchFamily="2" charset="0"/>
                <a:cs typeface="Calibri"/>
              </a:rPr>
              <a:t>alphabétique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dirty="0" smtClean="0">
                <a:latin typeface="Delius" panose="02000603000000000000" pitchFamily="2" charset="0"/>
                <a:cs typeface="Calibri"/>
              </a:rPr>
              <a:t>renard </a:t>
            </a:r>
            <a:r>
              <a:rPr lang="fr-FR" sz="1200" dirty="0">
                <a:latin typeface="Delius" panose="02000603000000000000" pitchFamily="2" charset="0"/>
                <a:cs typeface="Calibri"/>
              </a:rPr>
              <a:t>– terrier – midi – </a:t>
            </a:r>
            <a:r>
              <a:rPr lang="fr-FR" sz="1200" dirty="0" smtClean="0">
                <a:latin typeface="Delius" panose="02000603000000000000" pitchFamily="2" charset="0"/>
                <a:cs typeface="Calibri"/>
              </a:rPr>
              <a:t>alors</a:t>
            </a: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</a:t>
            </a:r>
            <a:endParaRPr lang="fr-FR" sz="1200" dirty="0" smtClean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16416" y="47659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15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CHATS DE LA SORCIERE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6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Recopie dans l’ordre de l’alphabet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chat - balai - maison - jardin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7.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Classe les mots soulignés dans la grille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fermier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a offert des chatons à </a:t>
            </a:r>
            <a:r>
              <a:rPr lang="fr-FR" sz="1200" spc="-5" dirty="0" err="1" smtClean="0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Elle a déjà deux petites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souris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et un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corbeau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Les petits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chats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sont coquins. Pendant que </a:t>
            </a:r>
            <a:r>
              <a:rPr lang="fr-FR" sz="1200" spc="-5" dirty="0" err="1" smtClean="0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était avec ses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amies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, ils ont grimpé sur le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toit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et sont tombés dans 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cheminée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En rentrant chez elle avec son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balai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, </a:t>
            </a:r>
            <a:r>
              <a:rPr lang="fr-FR" sz="1200" u="sng" spc="-5" dirty="0" err="1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les gronde et les lave avec du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savon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8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Ecris à la forme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affirmative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La sorcière n’aime pas les chats blancs.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err="1" smtClean="0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ne gronde pas ses chatons.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55096"/>
              </p:ext>
            </p:extLst>
          </p:nvPr>
        </p:nvGraphicFramePr>
        <p:xfrm>
          <a:off x="314690" y="3068959"/>
          <a:ext cx="4041285" cy="131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7095"/>
                <a:gridCol w="1347095"/>
                <a:gridCol w="1347095"/>
              </a:tblGrid>
              <a:tr h="391385">
                <a:tc>
                  <a:txBody>
                    <a:bodyPr/>
                    <a:lstStyle/>
                    <a:p>
                      <a:pPr algn="ctr"/>
                      <a:r>
                        <a:rPr lang="fr-FR" sz="1200" u="none" kern="1200" spc="-5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Calibri"/>
                        </a:rPr>
                        <a:t>animaux</a:t>
                      </a:r>
                      <a:endParaRPr lang="fr-FR" sz="1200" u="none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choses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autres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</a:tr>
              <a:tr h="308364">
                <a:tc>
                  <a:txBody>
                    <a:bodyPr/>
                    <a:lstStyle/>
                    <a:p>
                      <a:endParaRPr lang="fr-FR" sz="1200" u="sng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308364">
                <a:tc>
                  <a:txBody>
                    <a:bodyPr/>
                    <a:lstStyle/>
                    <a:p>
                      <a:endParaRPr lang="fr-FR" sz="1200" u="sng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308364">
                <a:tc>
                  <a:txBody>
                    <a:bodyPr/>
                    <a:lstStyle/>
                    <a:p>
                      <a:endParaRPr lang="fr-FR" sz="1200" u="sng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6016" y="200829"/>
            <a:ext cx="424847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CHATS DE LA SORCIERE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8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Ecris à la forme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affirmative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La sorcière n’aime pas les chats blancs.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err="1" smtClean="0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ne gronde pas ses chatons.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latin typeface="Delius" panose="02000603000000000000" pitchFamily="2" charset="0"/>
                <a:cs typeface="Calibri"/>
              </a:rPr>
              <a:t>Les chats n’ont plus faim.</a:t>
            </a:r>
            <a:endParaRPr lang="fr-FR" sz="1200" spc="-2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 lvl="0"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9. </a:t>
            </a:r>
            <a:r>
              <a:rPr lang="fr-FR" sz="1200" u="sng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Dans ce texte, colorie en bleu quand on parle des chatons et en rouge quand on parle de la sorcière :</a:t>
            </a:r>
          </a:p>
          <a:p>
            <a:pPr marL="12700" marR="5080" lvl="0">
              <a:tabLst>
                <a:tab pos="354965" algn="l"/>
                <a:tab pos="355600" algn="l"/>
              </a:tabLst>
            </a:pPr>
            <a:endParaRPr lang="fr-FR" sz="1200" spc="-5" dirty="0">
              <a:solidFill>
                <a:prstClr val="black"/>
              </a:solidFill>
              <a:latin typeface="Delius" panose="02000603000000000000" pitchFamily="2" charset="0"/>
              <a:cs typeface="Calibri"/>
            </a:endParaRP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Les chatons de la sorcière sont blancs. </a:t>
            </a:r>
            <a:r>
              <a:rPr lang="fr-FR" sz="1200" u="sng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Ils</a:t>
            </a:r>
            <a:r>
              <a:rPr lang="fr-FR" sz="1200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 sont coquins, mais </a:t>
            </a:r>
            <a:r>
              <a:rPr lang="fr-FR" sz="1200" u="sng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elle</a:t>
            </a:r>
            <a:r>
              <a:rPr lang="fr-FR" sz="1200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 ne le sait pas. Quand </a:t>
            </a:r>
            <a:r>
              <a:rPr lang="fr-FR" sz="1200" u="sng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elle</a:t>
            </a:r>
            <a:r>
              <a:rPr lang="fr-FR" sz="1200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 rentre chez elle, elle voit qu</a:t>
            </a:r>
            <a:r>
              <a:rPr lang="fr-FR" sz="1200" u="sng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’ils</a:t>
            </a:r>
            <a:r>
              <a:rPr lang="fr-FR" sz="1200" spc="-5" dirty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 sont tout noirs</a:t>
            </a:r>
            <a:r>
              <a:rPr lang="fr-FR" sz="1200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800" spc="-5" dirty="0" smtClean="0">
              <a:solidFill>
                <a:prstClr val="black"/>
              </a:solidFill>
              <a:latin typeface="Delius" panose="02000603000000000000" pitchFamily="2" charset="0"/>
              <a:cs typeface="Calibri"/>
            </a:endParaRP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10. </a:t>
            </a:r>
            <a:r>
              <a:rPr lang="fr-FR" sz="1200" u="sng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Complète ces noms avec les précisions proposées :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La sorcière (gentille, petite) </a:t>
            </a:r>
            <a:r>
              <a:rPr lang="fr-FR" sz="1200" spc="-5" dirty="0" smtClean="0">
                <a:solidFill>
                  <a:prstClr val="black"/>
                </a:solidFill>
                <a:latin typeface="+mj-lt"/>
                <a:cs typeface="Calibri"/>
              </a:rPr>
              <a:t>____________________________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La maison (grande, grise) </a:t>
            </a:r>
            <a:r>
              <a:rPr lang="fr-FR" sz="1200" spc="-5" dirty="0">
                <a:solidFill>
                  <a:prstClr val="black"/>
                </a:solidFill>
                <a:cs typeface="Calibri"/>
              </a:rPr>
              <a:t>____________________________</a:t>
            </a:r>
            <a:endParaRPr lang="fr-FR" sz="1200" spc="-5" dirty="0" smtClean="0">
              <a:solidFill>
                <a:prstClr val="black"/>
              </a:solidFill>
              <a:latin typeface="Delius" panose="02000603000000000000" pitchFamily="2" charset="0"/>
              <a:cs typeface="Calibri"/>
            </a:endParaRP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solidFill>
                  <a:prstClr val="black"/>
                </a:solidFill>
                <a:latin typeface="Delius" panose="02000603000000000000" pitchFamily="2" charset="0"/>
                <a:cs typeface="Calibri"/>
              </a:rPr>
              <a:t>Le balai (magique, grand) </a:t>
            </a:r>
            <a:r>
              <a:rPr lang="fr-FR" sz="1200" spc="-5" dirty="0">
                <a:solidFill>
                  <a:prstClr val="black"/>
                </a:solidFill>
                <a:cs typeface="Calibri"/>
              </a:rPr>
              <a:t>____________________________</a:t>
            </a:r>
            <a:endParaRPr lang="fr-FR" sz="1200" spc="-5" dirty="0">
              <a:solidFill>
                <a:prstClr val="black"/>
              </a:solidFill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06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3489112"/>
            <a:ext cx="4248472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79512" y="3492147"/>
            <a:ext cx="42484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Ecris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une phrase avec les groupes de mots suivants, pense à la  majuscule et au point 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- vers midi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Transpose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en remplaçant le chien par deux chiens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i="1" spc="-5" dirty="0">
                <a:latin typeface="Delius" panose="02000603000000000000" pitchFamily="2" charset="0"/>
                <a:cs typeface="Calibri"/>
              </a:rPr>
              <a:t>Le chien a faim. Il va vers sa gamelle. Il mange tout rapidement</a:t>
            </a:r>
            <a:r>
              <a:rPr lang="fr-FR" sz="1200" i="1" spc="-5" dirty="0" smtClean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79912" y="3489112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16016" y="3489112"/>
            <a:ext cx="4248472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4716016" y="3492147"/>
            <a:ext cx="42484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Ecris une phrase avec les groupes de mots suivants, pense à la  majuscule et au point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- vers midi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Transpose en remplaçant le chien par deux chiens.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i="1" spc="-5" dirty="0">
                <a:latin typeface="Delius" panose="02000603000000000000" pitchFamily="2" charset="0"/>
                <a:cs typeface="Calibri"/>
              </a:rPr>
              <a:t>Le chien a faim. Il va vers sa gamelle. Il mange tout rapidement</a:t>
            </a:r>
            <a:r>
              <a:rPr lang="fr-FR" sz="1200" i="1" spc="-5" dirty="0" smtClean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316416" y="3489112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12" y="116632"/>
            <a:ext cx="4248472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79512" y="188054"/>
            <a:ext cx="42484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Ecris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une phrase avec les groupes de mots suivants, pense à la  majuscule et au point 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- vers midi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Transpose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en remplaçant le chien par deux chiens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i="1" spc="-5" dirty="0">
                <a:latin typeface="Delius" panose="02000603000000000000" pitchFamily="2" charset="0"/>
                <a:cs typeface="Calibri"/>
              </a:rPr>
              <a:t>Le chien a faim. Il va vers sa gamelle. Il mange tout rapidement</a:t>
            </a:r>
            <a:r>
              <a:rPr lang="fr-FR" sz="1200" i="1" spc="-5" dirty="0" smtClean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79912" y="116632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6016" y="116632"/>
            <a:ext cx="4248472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716016" y="188054"/>
            <a:ext cx="42484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 RENARD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Ecris une phrase avec les groupes de mots suivants, pense à la  majuscule et au point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jouent  - les petits du renard - autour du terrier - vers midi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u="sng" dirty="0">
                <a:latin typeface="Delius" panose="02000603000000000000" pitchFamily="2" charset="0"/>
                <a:cs typeface="Calibri"/>
              </a:rPr>
              <a:t>Transpose en remplaçant le chien par deux chiens.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i="1" spc="-5" dirty="0">
                <a:latin typeface="Delius" panose="02000603000000000000" pitchFamily="2" charset="0"/>
                <a:cs typeface="Calibri"/>
              </a:rPr>
              <a:t>Le chien a faim. Il va vers sa gamelle. Il mange tout rapidement</a:t>
            </a:r>
            <a:r>
              <a:rPr lang="fr-FR" sz="1200" i="1" spc="-5" dirty="0" smtClean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16416" y="116632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1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00829"/>
            <a:ext cx="42484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LA CHEVRE DE MONSIEUR SEGUIN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4.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elles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Elle est la nouvelle chèvre de Monsieur Seguin. Elle rêve de  gambader librement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5.Recopie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dans l’ordre alphabétique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lait- chèvre -pré – matin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6.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Classe les mots suivants dans la grille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chèvre - Seguin - Lucie – chat - fillette - pré -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Blanquette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8.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Relie les groupes de mots avec leur renseignement 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		l’herbe	         .		. inquiet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	la chèvre        .		. verte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	un monsieur  .		. petite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	les loups         .		. fiers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228184" y="2204864"/>
            <a:ext cx="26516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Delius" panose="02000603000000000000" pitchFamily="2" charset="0"/>
              </a:rPr>
              <a:t>Elle est </a:t>
            </a:r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 Elles sont</a:t>
            </a:r>
          </a:p>
          <a:p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La nouvelle chèvre  les nouvelles chèvres</a:t>
            </a:r>
          </a:p>
          <a:p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Elle rêve  Elles rêvent</a:t>
            </a:r>
            <a:endParaRPr lang="fr-FR" sz="1000" dirty="0">
              <a:latin typeface="Delius" panose="02000603000000000000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00192" y="2123052"/>
            <a:ext cx="2520280" cy="673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6" y="1988840"/>
            <a:ext cx="1216479" cy="95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4716016" y="2382308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lamain" panose="020B0603050302020204" pitchFamily="34" charset="0"/>
              </a:rPr>
              <a:t>Aide</a:t>
            </a:r>
            <a:endParaRPr lang="fr-FR" sz="1400" dirty="0">
              <a:latin typeface="Alamain" panose="020B06030503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4788024" y="2045382"/>
            <a:ext cx="4119258" cy="8075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LA CHEVRE DE MONSIEUR SEGUIN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Surligne dans le texte la majuscule au début de chaque phrase et le  point à la fin de chaque phrase de couleurs différentes.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la troisième phrase du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texte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2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Reconstitue la phrase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s’échappent – toutes les chèvres – vers la montagne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3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les chèvres 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La chèvre broute l’herbe. Elle saute dans  le pré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79512" y="5032011"/>
            <a:ext cx="4191266" cy="998576"/>
            <a:chOff x="1768" y="3267611"/>
            <a:chExt cx="6685708" cy="1232381"/>
          </a:xfrm>
        </p:grpSpPr>
        <p:sp>
          <p:nvSpPr>
            <p:cNvPr id="29" name="ZoneTexte 28"/>
            <p:cNvSpPr txBox="1"/>
            <p:nvPr/>
          </p:nvSpPr>
          <p:spPr>
            <a:xfrm>
              <a:off x="2579770" y="3627410"/>
              <a:ext cx="4084094" cy="493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Delius" panose="02000603000000000000" pitchFamily="2" charset="0"/>
                </a:rPr>
                <a:t>La chèvre broute </a:t>
              </a:r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 Les chèvres broutent</a:t>
              </a:r>
            </a:p>
            <a:p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Elle saute  Elles sautent</a:t>
              </a:r>
              <a:endParaRPr lang="fr-FR" sz="1000" dirty="0">
                <a:latin typeface="Delius" panose="02000603000000000000" pitchFamily="2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63373" y="3433247"/>
              <a:ext cx="38225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05" y="3267611"/>
              <a:ext cx="1940469" cy="1179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ZoneTexte 31"/>
            <p:cNvSpPr txBox="1"/>
            <p:nvPr/>
          </p:nvSpPr>
          <p:spPr>
            <a:xfrm>
              <a:off x="1768" y="3753205"/>
              <a:ext cx="1097479" cy="379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lamain" panose="020B0603050302020204" pitchFamily="34" charset="0"/>
                </a:rPr>
                <a:t>Aide</a:t>
              </a:r>
              <a:endParaRPr lang="fr-FR" sz="1400" dirty="0">
                <a:latin typeface="Alamain" panose="020B0603050302020204" pitchFamily="34" charset="0"/>
              </a:endParaRPr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16632" y="3267611"/>
              <a:ext cx="6570844" cy="123238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653997"/>
              </p:ext>
            </p:extLst>
          </p:nvPr>
        </p:nvGraphicFramePr>
        <p:xfrm>
          <a:off x="4838585" y="4005064"/>
          <a:ext cx="4041286" cy="1274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0643"/>
                <a:gridCol w="2020643"/>
              </a:tblGrid>
              <a:tr h="30689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Il faut une majuscule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Il</a:t>
                      </a:r>
                      <a:r>
                        <a:rPr lang="fr-FR" sz="1050" baseline="0" dirty="0" smtClean="0">
                          <a:latin typeface="Delius" panose="02000603000000000000" pitchFamily="2" charset="0"/>
                        </a:rPr>
                        <a:t> ne faut pas de majuscule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92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00829"/>
            <a:ext cx="42484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LA CHEVRE DE MONSIEUR SEGUIN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4.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elles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Elle est la nouvelle chèvre de Monsieur Seguin. Elle rêve de  gambader librement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</a:t>
            </a:r>
            <a:r>
              <a:rPr lang="fr-FR" sz="1200" spc="-20" dirty="0">
                <a:latin typeface="Delius" panose="02000603000000000000" pitchFamily="2" charset="0"/>
                <a:cs typeface="Calibri"/>
              </a:rPr>
              <a:t> Mais elle est dans un pré. Alors, chaque nuit, elle  passe par-dessus la clôture 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</a:t>
            </a: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5.Recopie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dans l’ordre alphabétique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lait- chèvre -pré – matin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6.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Classe les mots suivants dans la grille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chèvre - Seguin - Lucie – chat - fillette - pré -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Blanquette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7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7.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Relie les groupes de mots avec leur renseignement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				. haute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l’herbe			. courageuse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				. inquiet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la chèvre		. verte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				. petite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un monsieur		. fiers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				. gentil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	les loups		. sauvage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LA CHEVRE DE MONSIEUR SEGUIN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Surligne dans le texte la majuscule au début de chaque phrase et le  point à la fin de chaque phrase de couleurs différentes.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la troisième phrase du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texte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2.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Reconstitue la phrase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s’échappent – toutes les chèvres – vers la montagne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3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les chèvres 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La chèvre broute l’herbe. Elle saute dans  le pré. Elle a envie de liberté,  alors elle va dans la montagne.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600" spc="-20" dirty="0" smtClean="0">
                <a:cs typeface="Calibri"/>
              </a:rPr>
              <a:t>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79512" y="5238736"/>
            <a:ext cx="4191266" cy="998576"/>
            <a:chOff x="1768" y="3267611"/>
            <a:chExt cx="6685708" cy="1232381"/>
          </a:xfrm>
        </p:grpSpPr>
        <p:sp>
          <p:nvSpPr>
            <p:cNvPr id="29" name="ZoneTexte 28"/>
            <p:cNvSpPr txBox="1"/>
            <p:nvPr/>
          </p:nvSpPr>
          <p:spPr>
            <a:xfrm>
              <a:off x="2579770" y="3627410"/>
              <a:ext cx="4084094" cy="493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Delius" panose="02000603000000000000" pitchFamily="2" charset="0"/>
                </a:rPr>
                <a:t>La chèvre broute </a:t>
              </a:r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 Les chèvres broutent</a:t>
              </a:r>
            </a:p>
            <a:p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Elle saute  Elles sautent</a:t>
              </a:r>
              <a:endParaRPr lang="fr-FR" sz="1000" dirty="0">
                <a:latin typeface="Delius" panose="02000603000000000000" pitchFamily="2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63373" y="3433247"/>
              <a:ext cx="38225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05" y="3267611"/>
              <a:ext cx="1940469" cy="1179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ZoneTexte 31"/>
            <p:cNvSpPr txBox="1"/>
            <p:nvPr/>
          </p:nvSpPr>
          <p:spPr>
            <a:xfrm>
              <a:off x="1768" y="3753205"/>
              <a:ext cx="1097479" cy="379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lamain" panose="020B0603050302020204" pitchFamily="34" charset="0"/>
                </a:rPr>
                <a:t>Aide</a:t>
              </a:r>
              <a:endParaRPr lang="fr-FR" sz="1400" dirty="0">
                <a:latin typeface="Alamain" panose="020B0603050302020204" pitchFamily="34" charset="0"/>
              </a:endParaRPr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16632" y="3267611"/>
              <a:ext cx="6570844" cy="123238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297223"/>
              </p:ext>
            </p:extLst>
          </p:nvPr>
        </p:nvGraphicFramePr>
        <p:xfrm>
          <a:off x="4838585" y="3379057"/>
          <a:ext cx="4041286" cy="1274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0643"/>
                <a:gridCol w="2020643"/>
              </a:tblGrid>
              <a:tr h="30689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Nom propres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Noms communs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41796"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54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00829"/>
            <a:ext cx="42484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BLANQUETTE DANS LA MONTAGNE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4.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je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Les loups dévorent les petites chèvres imprudentes. Ils restent derrière les rochers.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5. Transpose avec elles 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Dans la montagne, j’observe dans l’ombre les deux oreilles du loup. J’ai peur.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solidFill>
                  <a:prstClr val="black"/>
                </a:solidFill>
                <a:cs typeface="Calibri"/>
              </a:rPr>
              <a:t>______________________________________________________</a:t>
            </a:r>
            <a:endParaRPr lang="fr-FR" sz="1200" spc="-20" dirty="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588224" y="2524834"/>
            <a:ext cx="2021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Delius" panose="02000603000000000000" pitchFamily="2" charset="0"/>
              </a:rPr>
              <a:t>Les loups dévorent </a:t>
            </a:r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 Je dévore</a:t>
            </a:r>
          </a:p>
          <a:p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Ils restent  Je reste</a:t>
            </a:r>
            <a:endParaRPr lang="fr-FR" sz="1000" dirty="0">
              <a:latin typeface="Delius" panose="02000603000000000000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00192" y="2411084"/>
            <a:ext cx="2520280" cy="673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6" y="2276872"/>
            <a:ext cx="1216479" cy="95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4716016" y="2670340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lamain" panose="020B0603050302020204" pitchFamily="34" charset="0"/>
              </a:rPr>
              <a:t>Aide</a:t>
            </a:r>
            <a:endParaRPr lang="fr-FR" sz="1400" dirty="0">
              <a:latin typeface="Alamain" panose="020B06030503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4788024" y="2333414"/>
            <a:ext cx="4119258" cy="8075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BLANQUETTE DANS LA MONTAGNE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Surligne dans le texte la majuscule au début de chaque phrase et le  point à la fin de chaque phrase de couleurs différentes.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la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dernière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phrase du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texte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2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Reconstitue la phrase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sur la petite chèvre - alors - le loup - se jette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3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avec je 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La chèvre est dans la montagne. Elle a beaucoup d’herbe à brouter. Elle va sur les talus.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79512" y="5032011"/>
            <a:ext cx="4191266" cy="998576"/>
            <a:chOff x="1768" y="3267611"/>
            <a:chExt cx="6685708" cy="1232381"/>
          </a:xfrm>
        </p:grpSpPr>
        <p:sp>
          <p:nvSpPr>
            <p:cNvPr id="29" name="ZoneTexte 28"/>
            <p:cNvSpPr txBox="1"/>
            <p:nvPr/>
          </p:nvSpPr>
          <p:spPr>
            <a:xfrm>
              <a:off x="3312705" y="3510970"/>
              <a:ext cx="2432250" cy="683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Delius" panose="02000603000000000000" pitchFamily="2" charset="0"/>
                </a:rPr>
                <a:t>La chèvre est </a:t>
              </a:r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 Je suis</a:t>
              </a:r>
            </a:p>
            <a:p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Elle a  J’ai</a:t>
              </a:r>
            </a:p>
            <a:p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Elle va  Je vais</a:t>
              </a:r>
              <a:endParaRPr lang="fr-FR" sz="1000" dirty="0">
                <a:latin typeface="Delius" panose="02000603000000000000" pitchFamily="2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63373" y="3433247"/>
              <a:ext cx="38225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05" y="3267611"/>
              <a:ext cx="1940469" cy="1179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ZoneTexte 31"/>
            <p:cNvSpPr txBox="1"/>
            <p:nvPr/>
          </p:nvSpPr>
          <p:spPr>
            <a:xfrm>
              <a:off x="1768" y="3753205"/>
              <a:ext cx="1097479" cy="379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lamain" panose="020B0603050302020204" pitchFamily="34" charset="0"/>
                </a:rPr>
                <a:t>Aide</a:t>
              </a:r>
              <a:endParaRPr lang="fr-FR" sz="1400" dirty="0">
                <a:latin typeface="Alamain" panose="020B0603050302020204" pitchFamily="34" charset="0"/>
              </a:endParaRPr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16632" y="3267611"/>
              <a:ext cx="6570844" cy="123238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6588224" y="5529867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Delius" panose="02000603000000000000" pitchFamily="2" charset="0"/>
              </a:rPr>
              <a:t>j’observe </a:t>
            </a:r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 elles observent</a:t>
            </a:r>
          </a:p>
          <a:p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J’ai  Elles ont</a:t>
            </a:r>
            <a:endParaRPr lang="fr-FR" sz="1000" dirty="0">
              <a:latin typeface="Delius" panose="02000603000000000000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192" y="5416117"/>
            <a:ext cx="2520280" cy="673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6" y="5281905"/>
            <a:ext cx="1216479" cy="95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4716016" y="5675373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lamain" panose="020B0603050302020204" pitchFamily="34" charset="0"/>
              </a:rPr>
              <a:t>Aide</a:t>
            </a:r>
            <a:endParaRPr lang="fr-FR" sz="1400" dirty="0">
              <a:latin typeface="Alamain" panose="020B060305030202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788024" y="5338447"/>
            <a:ext cx="4119258" cy="8075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57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00829"/>
            <a:ext cx="424847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BLANQUETTE DANS LA MONTAGNE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4a.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je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Les loups dévorent les petites chèvres imprudentes. Ils restent derrière les rochers. Et soudain, ils les voient…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4b. Transpose avec elles 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Dans la montagne, j’observe dans l’ombre les deux oreilles du loup. J’ai peur. Mais j’affronte le monstre. Je décide de me battre jusqu’à l’aube.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solidFill>
                  <a:prstClr val="black"/>
                </a:solidFill>
                <a:cs typeface="Calibri"/>
              </a:rPr>
              <a:t>______________________________________________________</a:t>
            </a:r>
            <a:endParaRPr lang="fr-FR" sz="1200" spc="-20" dirty="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</a:t>
            </a:r>
            <a:endParaRPr lang="fr-FR" sz="1200" spc="-20" dirty="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5. Ajoute un mot à chaque groupe pour donner un renseignement sur le nom 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un loup </a:t>
            </a:r>
            <a:r>
              <a:rPr lang="fr-FR" sz="1200" spc="-5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____________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	des feuilles </a:t>
            </a:r>
            <a:r>
              <a:rPr lang="fr-FR" sz="1200" spc="-5" dirty="0">
                <a:latin typeface="Courier New" panose="02070309020205020404" pitchFamily="49" charset="0"/>
                <a:cs typeface="Courier New" panose="02070309020205020404" pitchFamily="49" charset="0"/>
              </a:rPr>
              <a:t>___________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une chèvre </a:t>
            </a:r>
            <a:r>
              <a:rPr lang="fr-FR" sz="1200" spc="-5" dirty="0">
                <a:latin typeface="Courier New" panose="02070309020205020404" pitchFamily="49" charset="0"/>
                <a:cs typeface="Courier New" panose="02070309020205020404" pitchFamily="49" charset="0"/>
              </a:rPr>
              <a:t>___________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	de l’herbe </a:t>
            </a:r>
            <a:r>
              <a:rPr lang="fr-FR" sz="1200" spc="-5" dirty="0">
                <a:latin typeface="Courier New" panose="02070309020205020404" pitchFamily="49" charset="0"/>
                <a:cs typeface="Courier New" panose="02070309020205020404" pitchFamily="49" charset="0"/>
              </a:rPr>
              <a:t>___________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BLANQUETTE DANS LA MONTAGNE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Surligne dans le texte la majuscule au début de chaque phrase et le  point à la fin de chaque phrase de couleurs différentes.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la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dernière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phrase du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texte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2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Reconstitue la phrase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sur la petite chèvre - alors - le loup - se jette - avec férocité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3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avec je 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La chèvre est dans la montagne. Elle a beaucoup d’herbe à brouter. Elle va sur les talus. Elle saute dans le pré. Elle franchit des fossés et elle voit de grandes fleurs parfumées.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600" spc="-20" dirty="0" smtClean="0">
                <a:cs typeface="Calibri"/>
              </a:rPr>
              <a:t>________________________________________________________________________________</a:t>
            </a: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79512" y="5416116"/>
            <a:ext cx="4191266" cy="965211"/>
            <a:chOff x="1768" y="3267611"/>
            <a:chExt cx="6685708" cy="1232381"/>
          </a:xfrm>
        </p:grpSpPr>
        <p:sp>
          <p:nvSpPr>
            <p:cNvPr id="29" name="ZoneTexte 28"/>
            <p:cNvSpPr txBox="1"/>
            <p:nvPr/>
          </p:nvSpPr>
          <p:spPr>
            <a:xfrm>
              <a:off x="3312705" y="3580595"/>
              <a:ext cx="2698183" cy="5108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>
                  <a:latin typeface="Delius" panose="02000603000000000000" pitchFamily="2" charset="0"/>
                </a:rPr>
                <a:t>Elle franchit </a:t>
              </a:r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 Je franchis</a:t>
              </a:r>
            </a:p>
            <a:p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elle voit  je vois</a:t>
              </a:r>
              <a:endParaRPr lang="fr-FR" sz="1000" dirty="0">
                <a:latin typeface="Delius" panose="02000603000000000000" pitchFamily="2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63373" y="3433247"/>
              <a:ext cx="38225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05" y="3267611"/>
              <a:ext cx="1940469" cy="1179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ZoneTexte 31"/>
            <p:cNvSpPr txBox="1"/>
            <p:nvPr/>
          </p:nvSpPr>
          <p:spPr>
            <a:xfrm>
              <a:off x="1768" y="3753205"/>
              <a:ext cx="1097479" cy="379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lamain" panose="020B0603050302020204" pitchFamily="34" charset="0"/>
                </a:rPr>
                <a:t>Aide</a:t>
              </a:r>
              <a:endParaRPr lang="fr-FR" sz="1400" dirty="0">
                <a:latin typeface="Alamain" panose="020B0603050302020204" pitchFamily="34" charset="0"/>
              </a:endParaRPr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16632" y="3267611"/>
              <a:ext cx="6570844" cy="123238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6588224" y="4685074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Delius" panose="02000603000000000000" pitchFamily="2" charset="0"/>
              </a:rPr>
              <a:t>j’observe </a:t>
            </a:r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 elles observent</a:t>
            </a:r>
          </a:p>
          <a:p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J’ai  Elles ont</a:t>
            </a:r>
            <a:endParaRPr lang="fr-FR" sz="1000" dirty="0">
              <a:latin typeface="Delius" panose="02000603000000000000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192" y="4571324"/>
            <a:ext cx="2520280" cy="673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6" y="4437112"/>
            <a:ext cx="1216479" cy="95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4716016" y="4830580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lamain" panose="020B0603050302020204" pitchFamily="34" charset="0"/>
              </a:rPr>
              <a:t>Aide</a:t>
            </a:r>
            <a:endParaRPr lang="fr-FR" sz="1400" dirty="0">
              <a:latin typeface="Alamain" panose="020B060305030202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788024" y="4493654"/>
            <a:ext cx="4119258" cy="8075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0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BLANQUETTE DANS LA MONTAGNE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6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Recopie dans l’ordre alphabétique 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montagne - fleur - loup - corne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7.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Classe les mots suivants dans la grille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loup - biche - chaise - gambader - ordinateur - jolie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8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Ecris à la forme négative 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L’histoire de Blanquette est amusante.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109298"/>
              </p:ext>
            </p:extLst>
          </p:nvPr>
        </p:nvGraphicFramePr>
        <p:xfrm>
          <a:off x="314690" y="2132856"/>
          <a:ext cx="4041285" cy="1008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7095"/>
                <a:gridCol w="1347095"/>
                <a:gridCol w="1347095"/>
              </a:tblGrid>
              <a:tr h="39138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animaux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choses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autres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</a:tr>
              <a:tr h="308364"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308364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16016" y="200829"/>
            <a:ext cx="424847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BLANQUETTE DANS LA MONTAGNE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6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Recopie dans l’ordre alphabétique 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montagne - fleur - chèvre - loup - corne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7.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Classe les mots suivants dans la grille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loup - biche - chaise - gambader - ordinateur - jolie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8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Ecris à la forme négative 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L’histoire de Blanquette est amusante.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Le loup est dans la montagne.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Monsieur Seguin achètera encore une nouvelle chèvre.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13173"/>
              </p:ext>
            </p:extLst>
          </p:nvPr>
        </p:nvGraphicFramePr>
        <p:xfrm>
          <a:off x="4851194" y="2132856"/>
          <a:ext cx="4041285" cy="1008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7095"/>
                <a:gridCol w="1347095"/>
                <a:gridCol w="1347095"/>
              </a:tblGrid>
              <a:tr h="39138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animaux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choses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autres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</a:tr>
              <a:tr h="308364"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308364"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149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00829"/>
            <a:ext cx="42484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CHATS DE LA SORCIERE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4.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petits chats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Le petit chat aime jouer dans la maison de sa maîtresse. Il grimpe partout et il escalade même les arbres du jardin..</a:t>
            </a: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5. Transpose 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vou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Tu parles gentiment à ton petit chat. Tu lui racontes des histoires. Tu le caresses tendrement.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solidFill>
                  <a:prstClr val="black"/>
                </a:solidFill>
                <a:cs typeface="Calibri"/>
              </a:rPr>
              <a:t>______________________________________________________</a:t>
            </a:r>
            <a:endParaRPr lang="fr-FR" sz="1200" spc="-20" dirty="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156176" y="2524834"/>
            <a:ext cx="27190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 smtClean="0">
                <a:latin typeface="Delius" panose="02000603000000000000" pitchFamily="2" charset="0"/>
              </a:rPr>
              <a:t>Le petit chat aime </a:t>
            </a:r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 Les petits chats aiment</a:t>
            </a:r>
          </a:p>
          <a:p>
            <a:pPr algn="ctr"/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Il grimpe  Ils grimpent </a:t>
            </a:r>
          </a:p>
          <a:p>
            <a:pPr algn="ctr"/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Il escalade  Ils escaladent</a:t>
            </a:r>
            <a:endParaRPr lang="fr-FR" sz="1000" dirty="0">
              <a:latin typeface="Delius" panose="02000603000000000000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28184" y="2411084"/>
            <a:ext cx="2592288" cy="673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6" y="2276872"/>
            <a:ext cx="1216479" cy="95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4716016" y="2670340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lamain" panose="020B0603050302020204" pitchFamily="34" charset="0"/>
              </a:rPr>
              <a:t>Aide</a:t>
            </a:r>
            <a:endParaRPr lang="fr-FR" sz="1400" dirty="0">
              <a:latin typeface="Alamain" panose="020B06030503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4788024" y="2333414"/>
            <a:ext cx="4119258" cy="8075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9512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CE1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CHATS DE LA SORCIERE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Surligne dans le texte la majuscule au début de chaque phrase et le  point à la fin de chaque phrase de couleurs différentes.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la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deuxième phrase des paroles de la sorcière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2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Reconstitue la phrase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f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ont - les chats - beaucoup de bêtises - aujourd’hui - 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de la sorcière </a:t>
            </a:r>
            <a:r>
              <a:rPr lang="fr-FR" sz="1200" spc="-5" dirty="0" err="1" smtClean="0">
                <a:latin typeface="Delius" panose="02000603000000000000" pitchFamily="2" charset="0"/>
                <a:cs typeface="Calibri"/>
              </a:rPr>
              <a:t>Sirissol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3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tu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Vous ne restez pas dans la classe pendant la récréation. Vous allez dans la cour de l’école. Vous jouez au ballon.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algn="ctr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79512" y="5032011"/>
            <a:ext cx="4191267" cy="998576"/>
            <a:chOff x="1768" y="3267611"/>
            <a:chExt cx="6685708" cy="1232381"/>
          </a:xfrm>
        </p:grpSpPr>
        <p:sp>
          <p:nvSpPr>
            <p:cNvPr id="29" name="ZoneTexte 28"/>
            <p:cNvSpPr txBox="1"/>
            <p:nvPr/>
          </p:nvSpPr>
          <p:spPr>
            <a:xfrm>
              <a:off x="2758497" y="3510970"/>
              <a:ext cx="3795149" cy="683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>
                  <a:latin typeface="Delius" panose="02000603000000000000" pitchFamily="2" charset="0"/>
                </a:rPr>
                <a:t>Vous ne restez pas </a:t>
              </a:r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 Tu ne restes pas</a:t>
              </a:r>
            </a:p>
            <a:p>
              <a:pPr algn="ctr"/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Vous allez  Tu vas</a:t>
              </a:r>
            </a:p>
            <a:p>
              <a:pPr algn="ctr"/>
              <a:r>
                <a:rPr lang="fr-FR" sz="1000" dirty="0" smtClean="0">
                  <a:latin typeface="Delius" panose="02000603000000000000" pitchFamily="2" charset="0"/>
                  <a:sym typeface="Wingdings" panose="05000000000000000000" pitchFamily="2" charset="2"/>
                </a:rPr>
                <a:t>Vous jouez  Tu joues</a:t>
              </a:r>
              <a:endParaRPr lang="fr-FR" sz="1000" dirty="0">
                <a:latin typeface="Delius" panose="02000603000000000000" pitchFamily="2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63373" y="3433247"/>
              <a:ext cx="3822587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05" y="3267611"/>
              <a:ext cx="1940469" cy="1179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ZoneTexte 31"/>
            <p:cNvSpPr txBox="1"/>
            <p:nvPr/>
          </p:nvSpPr>
          <p:spPr>
            <a:xfrm>
              <a:off x="1768" y="3753205"/>
              <a:ext cx="1097479" cy="379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Alamain" panose="020B0603050302020204" pitchFamily="34" charset="0"/>
                </a:rPr>
                <a:t>Aide</a:t>
              </a:r>
              <a:endParaRPr lang="fr-FR" sz="1400" dirty="0">
                <a:latin typeface="Alamain" panose="020B0603050302020204" pitchFamily="34" charset="0"/>
              </a:endParaRPr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16632" y="3267611"/>
              <a:ext cx="6570844" cy="123238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6470403" y="5467290"/>
            <a:ext cx="22060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 smtClean="0">
                <a:latin typeface="Delius" panose="02000603000000000000" pitchFamily="2" charset="0"/>
              </a:rPr>
              <a:t>Tu parles </a:t>
            </a:r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 Vous parlez</a:t>
            </a:r>
          </a:p>
          <a:p>
            <a:pPr algn="ctr"/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Tu lui racontes  Vous lui racontez</a:t>
            </a:r>
          </a:p>
          <a:p>
            <a:pPr algn="ctr"/>
            <a:r>
              <a:rPr lang="fr-FR" sz="1000" dirty="0" smtClean="0">
                <a:latin typeface="Delius" panose="02000603000000000000" pitchFamily="2" charset="0"/>
                <a:sym typeface="Wingdings" panose="05000000000000000000" pitchFamily="2" charset="2"/>
              </a:rPr>
              <a:t>Tu le caresses  Vous le caressez</a:t>
            </a:r>
            <a:endParaRPr lang="fr-FR" sz="1000" dirty="0">
              <a:latin typeface="Delius" panose="02000603000000000000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192" y="5416117"/>
            <a:ext cx="2520280" cy="673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6" y="5281905"/>
            <a:ext cx="1216479" cy="95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4716016" y="5675373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lamain" panose="020B0603050302020204" pitchFamily="34" charset="0"/>
              </a:rPr>
              <a:t>Aide</a:t>
            </a:r>
            <a:endParaRPr lang="fr-FR" sz="1400" dirty="0">
              <a:latin typeface="Alamain" panose="020B060305030202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788024" y="5338447"/>
            <a:ext cx="4119258" cy="8075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210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6016" y="116632"/>
            <a:ext cx="4248472" cy="6324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316416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00829"/>
            <a:ext cx="424847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CHATS DE LA SORCIERE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5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Transpose 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vou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s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Tu parles gentiment à ton petit chat. Tu lui racontes des histoires. Tu le caresses tendrement.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 lvl="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solidFill>
                  <a:prstClr val="black"/>
                </a:solidFill>
                <a:cs typeface="Calibri"/>
              </a:rPr>
              <a:t>______________________________________________________</a:t>
            </a:r>
            <a:endParaRPr lang="fr-FR" sz="1200" spc="-20" dirty="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6.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dans l’ordre de l’alphabet 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chat - balai -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cheminée - maison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- 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chaise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7.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Classe les mots soulignés dans la grille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Le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fermier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a offert des chatons à </a:t>
            </a:r>
            <a:r>
              <a:rPr lang="fr-FR" sz="1200" spc="-5" dirty="0" err="1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 Elle a déjà deux petites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souris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et un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corbeau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Les petits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chats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sont coquins. Pendant que </a:t>
            </a:r>
            <a:r>
              <a:rPr lang="fr-FR" sz="1200" spc="-5" dirty="0" err="1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était avec ses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amies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, ils ont grimpé sur le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toit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et sont tombés dans la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cheminée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 En rentrant chez elle avec son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balai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, </a:t>
            </a:r>
            <a:r>
              <a:rPr lang="fr-FR" sz="1200" u="sng" spc="-5" dirty="0" err="1">
                <a:latin typeface="Delius" panose="02000603000000000000" pitchFamily="2" charset="0"/>
                <a:cs typeface="Calibri"/>
              </a:rPr>
              <a:t>Sirissol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 les gronde et les lave avec du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savon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.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9512" y="116632"/>
            <a:ext cx="4248472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79912" y="11966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Delius" panose="02000603000000000000" pitchFamily="2" charset="0"/>
              </a:rPr>
              <a:t>CE2</a:t>
            </a:r>
            <a:endParaRPr lang="fr-FR" sz="1400" dirty="0">
              <a:solidFill>
                <a:schemeClr val="tx1"/>
              </a:solidFill>
              <a:latin typeface="Delius" panose="02000603000000000000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512" y="200829"/>
            <a:ext cx="424847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LES CHATS DE LA SORCIERE</a:t>
            </a: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u="sng" spc="-5" dirty="0" smtClean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1.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Surligne dans le texte la majuscule au début de chaque phrase et le  point à la fin de chaque phrase de couleurs différentes.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Recopie la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deuxième phrase des paroles de la sorcière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2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Reconstitue la phrase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f</a:t>
            </a: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ont - les chats - beaucoup de bêtises - aujourd’hui - </a:t>
            </a:r>
          </a:p>
          <a:p>
            <a:pPr marL="12700" marR="508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de la sorcière </a:t>
            </a:r>
            <a:r>
              <a:rPr lang="fr-FR" sz="1200" spc="-5" dirty="0" err="1" smtClean="0">
                <a:latin typeface="Delius" panose="02000603000000000000" pitchFamily="2" charset="0"/>
                <a:cs typeface="Calibri"/>
              </a:rPr>
              <a:t>Sirissol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</a:p>
          <a:p>
            <a:pPr marL="12700" marR="5080"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3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avec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tu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 </a:t>
            </a:r>
            <a:r>
              <a:rPr lang="fr-FR" sz="1200" u="sng" spc="-5" dirty="0" smtClean="0">
                <a:latin typeface="Delius" panose="02000603000000000000" pitchFamily="2" charset="0"/>
                <a:cs typeface="Calibri"/>
              </a:rPr>
              <a:t>:</a:t>
            </a:r>
            <a:endParaRPr lang="fr-FR" sz="1200" u="sng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 smtClean="0">
                <a:latin typeface="Delius" panose="02000603000000000000" pitchFamily="2" charset="0"/>
                <a:cs typeface="Calibri"/>
              </a:rPr>
              <a:t>Vous ne restez pas dans la classe pendant la récréation. Vous allez dans la cour de l’école. Vous jouez au ballon.</a:t>
            </a: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 smtClean="0">
                <a:cs typeface="Calibri"/>
              </a:rPr>
              <a:t>____________________________________________________________________________________________________________</a:t>
            </a:r>
            <a:endParaRPr lang="fr-FR" sz="1200" spc="-20" dirty="0"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4. </a:t>
            </a:r>
            <a:r>
              <a:rPr lang="fr-FR" sz="1200" u="sng" spc="-5" dirty="0">
                <a:latin typeface="Delius" panose="02000603000000000000" pitchFamily="2" charset="0"/>
                <a:cs typeface="Calibri"/>
              </a:rPr>
              <a:t>Transpose avec Les petits chats </a:t>
            </a:r>
            <a:r>
              <a:rPr lang="fr-FR" sz="1200" spc="-5" dirty="0">
                <a:latin typeface="Delius" panose="02000603000000000000" pitchFamily="2" charset="0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fr-FR" sz="1200" spc="-5" dirty="0">
              <a:latin typeface="Delius" panose="02000603000000000000" pitchFamily="2" charset="0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fr-FR" sz="1200" spc="-5" dirty="0">
                <a:latin typeface="Delius" panose="02000603000000000000" pitchFamily="2" charset="0"/>
                <a:cs typeface="Calibri"/>
              </a:rPr>
              <a:t>Le petit chat aime jouer dans la maison de sa maîtresse. Il grimpe partout et il escalade même les arbres du jardin..</a:t>
            </a:r>
          </a:p>
          <a:p>
            <a:pPr marL="12700" marR="5080">
              <a:lnSpc>
                <a:spcPct val="150000"/>
              </a:lnSpc>
              <a:tabLst>
                <a:tab pos="354965" algn="l"/>
                <a:tab pos="355600" algn="l"/>
              </a:tabLst>
            </a:pPr>
            <a:r>
              <a:rPr lang="fr-FR" sz="1200" spc="-20" dirty="0">
                <a:cs typeface="Calibri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Delius" panose="02000603000000000000" pitchFamily="2" charset="0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fr-FR" sz="1200" dirty="0">
              <a:latin typeface="+mj-lt"/>
              <a:cs typeface="Calibri"/>
            </a:endParaRPr>
          </a:p>
        </p:txBody>
      </p: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5086"/>
              </p:ext>
            </p:extLst>
          </p:nvPr>
        </p:nvGraphicFramePr>
        <p:xfrm>
          <a:off x="4819609" y="4941168"/>
          <a:ext cx="4041285" cy="131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7095"/>
                <a:gridCol w="1347095"/>
                <a:gridCol w="1347095"/>
              </a:tblGrid>
              <a:tr h="391385">
                <a:tc>
                  <a:txBody>
                    <a:bodyPr/>
                    <a:lstStyle/>
                    <a:p>
                      <a:pPr algn="ctr"/>
                      <a:r>
                        <a:rPr lang="fr-FR" sz="1200" u="none" kern="1200" spc="-5" dirty="0" smtClean="0">
                          <a:solidFill>
                            <a:schemeClr val="tx1"/>
                          </a:solidFill>
                          <a:latin typeface="Delius" panose="02000603000000000000" pitchFamily="2" charset="0"/>
                          <a:ea typeface="+mn-ea"/>
                          <a:cs typeface="Calibri"/>
                        </a:rPr>
                        <a:t>animaux</a:t>
                      </a:r>
                      <a:endParaRPr lang="fr-FR" sz="1200" u="none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choses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Delius" panose="02000603000000000000" pitchFamily="2" charset="0"/>
                        </a:rPr>
                        <a:t>autres</a:t>
                      </a:r>
                      <a:endParaRPr lang="fr-FR" sz="1050" dirty="0">
                        <a:latin typeface="Delius" panose="02000603000000000000" pitchFamily="2" charset="0"/>
                      </a:endParaRPr>
                    </a:p>
                  </a:txBody>
                  <a:tcPr anchor="ctr"/>
                </a:tc>
              </a:tr>
              <a:tr h="308364">
                <a:tc>
                  <a:txBody>
                    <a:bodyPr/>
                    <a:lstStyle/>
                    <a:p>
                      <a:endParaRPr lang="fr-FR" sz="1200" u="sng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308364">
                <a:tc>
                  <a:txBody>
                    <a:bodyPr/>
                    <a:lstStyle/>
                    <a:p>
                      <a:endParaRPr lang="fr-FR" sz="1200" u="sng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308364">
                <a:tc>
                  <a:txBody>
                    <a:bodyPr/>
                    <a:lstStyle/>
                    <a:p>
                      <a:endParaRPr lang="fr-FR" sz="1200" u="sng" kern="1200" spc="-5" dirty="0">
                        <a:solidFill>
                          <a:schemeClr val="tx1"/>
                        </a:solidFill>
                        <a:latin typeface="Delius" panose="02000603000000000000" pitchFamily="2" charset="0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810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2206</Words>
  <Application>Microsoft Office PowerPoint</Application>
  <PresentationFormat>Affichage à l'écran (4:3)</PresentationFormat>
  <Paragraphs>506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19</cp:revision>
  <dcterms:created xsi:type="dcterms:W3CDTF">2016-04-23T12:31:24Z</dcterms:created>
  <dcterms:modified xsi:type="dcterms:W3CDTF">2016-06-04T10:11:33Z</dcterms:modified>
</cp:coreProperties>
</file>