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>
        <p:scale>
          <a:sx n="70" d="100"/>
          <a:sy n="70" d="100"/>
        </p:scale>
        <p:origin x="-1908" y="114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1E401-446B-4853-AB0D-A58168F6A68D}" type="datetimeFigureOut">
              <a:rPr lang="fr-FR" smtClean="0"/>
              <a:t>04/07/2016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A35F3-7843-4280-85FC-94709A560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089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6BD31-EBD0-44BC-908A-0EEC30EA1B11}" type="datetimeFigureOut">
              <a:rPr lang="fr-FR" smtClean="0"/>
              <a:t>04/07/2016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7A5E-D850-4858-A8C8-0A69B664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577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6BD31-EBD0-44BC-908A-0EEC30EA1B11}" type="datetimeFigureOut">
              <a:rPr lang="fr-FR" smtClean="0"/>
              <a:t>04/07/2016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7A5E-D850-4858-A8C8-0A69B664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72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6BD31-EBD0-44BC-908A-0EEC30EA1B11}" type="datetimeFigureOut">
              <a:rPr lang="fr-FR" smtClean="0"/>
              <a:t>04/07/2016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7A5E-D850-4858-A8C8-0A69B664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24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6BD31-EBD0-44BC-908A-0EEC30EA1B11}" type="datetimeFigureOut">
              <a:rPr lang="fr-FR" smtClean="0"/>
              <a:t>04/07/2016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7A5E-D850-4858-A8C8-0A69B664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579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6BD31-EBD0-44BC-908A-0EEC30EA1B11}" type="datetimeFigureOut">
              <a:rPr lang="fr-FR" smtClean="0"/>
              <a:t>04/07/2016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7A5E-D850-4858-A8C8-0A69B664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46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6BD31-EBD0-44BC-908A-0EEC30EA1B11}" type="datetimeFigureOut">
              <a:rPr lang="fr-FR" smtClean="0"/>
              <a:t>04/07/2016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7A5E-D850-4858-A8C8-0A69B664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8802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6BD31-EBD0-44BC-908A-0EEC30EA1B11}" type="datetimeFigureOut">
              <a:rPr lang="fr-FR" smtClean="0"/>
              <a:t>04/07/2016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7A5E-D850-4858-A8C8-0A69B664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873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6BD31-EBD0-44BC-908A-0EEC30EA1B11}" type="datetimeFigureOut">
              <a:rPr lang="fr-FR" smtClean="0"/>
              <a:t>04/07/2016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7A5E-D850-4858-A8C8-0A69B664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67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6BD31-EBD0-44BC-908A-0EEC30EA1B11}" type="datetimeFigureOut">
              <a:rPr lang="fr-FR" smtClean="0"/>
              <a:t>04/07/2016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7A5E-D850-4858-A8C8-0A69B664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920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6BD31-EBD0-44BC-908A-0EEC30EA1B11}" type="datetimeFigureOut">
              <a:rPr lang="fr-FR" smtClean="0"/>
              <a:t>04/07/2016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7A5E-D850-4858-A8C8-0A69B664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827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6BD31-EBD0-44BC-908A-0EEC30EA1B11}" type="datetimeFigureOut">
              <a:rPr lang="fr-FR" smtClean="0"/>
              <a:t>04/07/2016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7A5E-D850-4858-A8C8-0A69B664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299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6BD31-EBD0-44BC-908A-0EEC30EA1B11}" type="datetimeFigureOut">
              <a:rPr lang="fr-FR" smtClean="0"/>
              <a:t>04/07/2016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F7A5E-D850-4858-A8C8-0A69B66480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9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http://bellasie.b.e.pic.centerblog.net/bb5b01a2.jpg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670135"/>
              </p:ext>
            </p:extLst>
          </p:nvPr>
        </p:nvGraphicFramePr>
        <p:xfrm>
          <a:off x="116633" y="688184"/>
          <a:ext cx="6620242" cy="707312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30344"/>
                <a:gridCol w="1305390"/>
                <a:gridCol w="1312963"/>
                <a:gridCol w="1411075"/>
                <a:gridCol w="1360470"/>
              </a:tblGrid>
              <a:tr h="378901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0" u="sng" spc="600" dirty="0" smtClean="0">
                          <a:solidFill>
                            <a:schemeClr val="tx1"/>
                          </a:solidFill>
                          <a:effectLst/>
                          <a:latin typeface="Delius" panose="02000603000000000000" pitchFamily="2" charset="0"/>
                          <a:ea typeface="Times New Roman"/>
                        </a:rPr>
                        <a:t>Je lis des syllabes</a:t>
                      </a:r>
                      <a:endParaRPr lang="fr-FR" sz="1700" b="0" u="sng" spc="600" dirty="0">
                        <a:solidFill>
                          <a:schemeClr val="tx1"/>
                        </a:solidFill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endParaRPr lang="fr-FR" sz="12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endParaRPr lang="fr-FR" sz="12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endParaRPr lang="fr-FR" sz="12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endParaRPr lang="fr-FR" sz="12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9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smtClean="0">
                          <a:effectLst/>
                          <a:latin typeface="Delius" panose="02000603000000000000" pitchFamily="2" charset="0"/>
                        </a:rPr>
                        <a:t>ma</a:t>
                      </a:r>
                      <a:endParaRPr lang="fr-FR" sz="1300" dirty="0" smtClean="0">
                        <a:effectLst/>
                        <a:latin typeface="Delius" panose="02000603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err="1" smtClean="0">
                          <a:effectLst/>
                          <a:latin typeface="Delius" panose="02000603000000000000" pitchFamily="2" charset="0"/>
                        </a:rPr>
                        <a:t>pa</a:t>
                      </a:r>
                      <a:endParaRPr lang="fr-FR" sz="1500" dirty="0" smtClean="0">
                        <a:effectLst/>
                        <a:latin typeface="Delius" panose="02000603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smtClean="0">
                          <a:effectLst/>
                          <a:latin typeface="Delius" panose="02000603000000000000" pitchFamily="2" charset="0"/>
                        </a:rPr>
                        <a:t>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err="1" smtClean="0">
                          <a:effectLst/>
                          <a:latin typeface="Delius" panose="02000603000000000000" pitchFamily="2" charset="0"/>
                        </a:rPr>
                        <a:t>ar</a:t>
                      </a:r>
                      <a:endParaRPr lang="fr-FR" sz="1500" dirty="0" smtClean="0">
                        <a:effectLst/>
                        <a:latin typeface="Delius" panose="02000603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err="1" smtClean="0">
                          <a:effectLst/>
                          <a:latin typeface="Delius" panose="02000603000000000000" pitchFamily="2" charset="0"/>
                        </a:rPr>
                        <a:t>cha</a:t>
                      </a:r>
                      <a:endParaRPr lang="fr-FR" sz="1300" dirty="0" smtClean="0">
                        <a:effectLst/>
                        <a:latin typeface="Delius" panose="02000603000000000000" pitchFamily="2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na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sa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err="1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vra</a:t>
                      </a:r>
                      <a:endParaRPr lang="fr-FR" sz="1500" dirty="0" smtClean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far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err="1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ja</a:t>
                      </a:r>
                      <a:endParaRPr lang="fr-FR" sz="1500" dirty="0" smtClean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>
                          <a:effectLst/>
                          <a:latin typeface="Delius" panose="02000603000000000000" pitchFamily="2" charset="0"/>
                        </a:rPr>
                        <a:t>ca</a:t>
                      </a:r>
                      <a:endParaRPr lang="fr-FR" sz="1300" dirty="0">
                        <a:effectLst/>
                        <a:latin typeface="Delius" panose="02000603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smtClean="0">
                          <a:effectLst/>
                          <a:latin typeface="Delius" panose="02000603000000000000" pitchFamily="2" charset="0"/>
                        </a:rPr>
                        <a:t>da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err="1" smtClean="0">
                          <a:effectLst/>
                          <a:latin typeface="Delius" panose="02000603000000000000" pitchFamily="2" charset="0"/>
                        </a:rPr>
                        <a:t>tra</a:t>
                      </a:r>
                      <a:endParaRPr lang="fr-FR" sz="1500" dirty="0" smtClean="0">
                        <a:effectLst/>
                        <a:latin typeface="Delius" panose="02000603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smtClean="0">
                          <a:effectLst/>
                          <a:latin typeface="Delius" panose="02000603000000000000" pitchFamily="2" charset="0"/>
                        </a:rPr>
                        <a:t>car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err="1" smtClean="0">
                          <a:effectLst/>
                          <a:latin typeface="Delius" panose="02000603000000000000" pitchFamily="2" charset="0"/>
                        </a:rPr>
                        <a:t>pra</a:t>
                      </a:r>
                      <a:endParaRPr lang="fr-FR" sz="1500" dirty="0" smtClean="0">
                        <a:effectLst/>
                        <a:latin typeface="Delius" panose="02000603000000000000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>
                          <a:effectLst/>
                          <a:latin typeface="Delius" panose="02000603000000000000" pitchFamily="2" charset="0"/>
                        </a:rPr>
                        <a:t>ta</a:t>
                      </a:r>
                      <a:endParaRPr lang="fr-FR" sz="1300" dirty="0">
                        <a:effectLst/>
                        <a:latin typeface="Delius" panose="02000603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err="1" smtClean="0">
                          <a:effectLst/>
                          <a:latin typeface="Delius" panose="02000603000000000000" pitchFamily="2" charset="0"/>
                        </a:rPr>
                        <a:t>ga</a:t>
                      </a:r>
                      <a:endParaRPr lang="fr-FR" sz="1500" dirty="0" smtClean="0">
                        <a:effectLst/>
                        <a:latin typeface="Delius" panose="02000603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smtClean="0">
                          <a:effectLst/>
                          <a:latin typeface="Delius" panose="02000603000000000000" pitchFamily="2" charset="0"/>
                        </a:rPr>
                        <a:t>fra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smtClean="0">
                          <a:effectLst/>
                          <a:latin typeface="Delius" panose="02000603000000000000" pitchFamily="2" charset="0"/>
                        </a:rPr>
                        <a:t>par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smtClean="0">
                          <a:effectLst/>
                          <a:latin typeface="Delius" panose="02000603000000000000" pitchFamily="2" charset="0"/>
                        </a:rPr>
                        <a:t>va</a:t>
                      </a:r>
                      <a:endParaRPr lang="fr-FR" sz="1500" dirty="0">
                        <a:effectLst/>
                        <a:latin typeface="Delius" panose="02000603000000000000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>
                          <a:effectLst/>
                          <a:latin typeface="Delius" panose="02000603000000000000" pitchFamily="2" charset="0"/>
                        </a:rPr>
                        <a:t>fa</a:t>
                      </a:r>
                      <a:endParaRPr lang="fr-FR" sz="1300" dirty="0">
                        <a:effectLst/>
                        <a:latin typeface="Delius" panose="02000603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smtClean="0">
                          <a:effectLst/>
                          <a:latin typeface="Delius" panose="02000603000000000000" pitchFamily="2" charset="0"/>
                        </a:rPr>
                        <a:t>la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err="1" smtClean="0">
                          <a:effectLst/>
                          <a:latin typeface="Delius" panose="02000603000000000000" pitchFamily="2" charset="0"/>
                        </a:rPr>
                        <a:t>bra</a:t>
                      </a:r>
                      <a:endParaRPr lang="fr-FR" sz="1500" dirty="0" smtClean="0">
                        <a:effectLst/>
                        <a:latin typeface="Delius" panose="02000603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smtClean="0">
                          <a:effectLst/>
                          <a:latin typeface="Delius" panose="02000603000000000000" pitchFamily="2" charset="0"/>
                        </a:rPr>
                        <a:t>bar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4500" algn="l"/>
                          <a:tab pos="792480" algn="ctr"/>
                        </a:tabLst>
                      </a:pPr>
                      <a:r>
                        <a:rPr lang="fr-FR" sz="1500" dirty="0" err="1" smtClean="0">
                          <a:effectLst/>
                          <a:latin typeface="Delius" panose="02000603000000000000" pitchFamily="2" charset="0"/>
                        </a:rPr>
                        <a:t>bla</a:t>
                      </a:r>
                      <a:endParaRPr lang="fr-FR" sz="1300" dirty="0">
                        <a:effectLst/>
                        <a:latin typeface="Delius" panose="02000603000000000000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3143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" b="1" u="sng" spc="600" dirty="0" smtClean="0">
                        <a:solidFill>
                          <a:schemeClr val="tx1"/>
                        </a:solidFill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01574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b="0" u="sng" spc="600" dirty="0" smtClean="0">
                          <a:solidFill>
                            <a:schemeClr val="tx1"/>
                          </a:solidFill>
                          <a:effectLst/>
                          <a:latin typeface="Delius" panose="02000603000000000000" pitchFamily="2" charset="0"/>
                          <a:ea typeface="Times New Roman"/>
                        </a:rPr>
                        <a:t>Je lis des mots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u="none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062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dirty="0" smtClean="0">
                          <a:solidFill>
                            <a:schemeClr val="bg1"/>
                          </a:solidFill>
                          <a:effectLst/>
                          <a:latin typeface="Delius" panose="02000603000000000000" pitchFamily="2" charset="0"/>
                        </a:rPr>
                        <a:t>Je vois a</a:t>
                      </a:r>
                      <a:endParaRPr lang="fr-FR" sz="1500" b="1" dirty="0" smtClean="0">
                        <a:solidFill>
                          <a:schemeClr val="bg1"/>
                        </a:solidFill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500" b="1" dirty="0">
                        <a:solidFill>
                          <a:schemeClr val="bg1"/>
                        </a:solidFill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u="sng" dirty="0">
                          <a:effectLst/>
                          <a:latin typeface="Delius" panose="02000603000000000000" pitchFamily="2" charset="0"/>
                        </a:rPr>
                        <a:t>avec</a:t>
                      </a:r>
                      <a:endParaRPr lang="fr-FR" sz="1300" dirty="0">
                        <a:effectLst/>
                        <a:latin typeface="Delius" panose="02000603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u="sng" dirty="0">
                          <a:effectLst/>
                          <a:latin typeface="Delius" panose="02000603000000000000" pitchFamily="2" charset="0"/>
                        </a:rPr>
                        <a:t>il y a</a:t>
                      </a:r>
                      <a:endParaRPr lang="fr-FR" sz="1300" dirty="0">
                        <a:effectLst/>
                        <a:latin typeface="Delius" panose="02000603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il 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u="sng" dirty="0">
                          <a:effectLst/>
                          <a:latin typeface="Delius" panose="02000603000000000000" pitchFamily="2" charset="0"/>
                        </a:rPr>
                        <a:t>alors</a:t>
                      </a:r>
                      <a:endParaRPr lang="fr-FR" sz="1300" dirty="0">
                        <a:effectLst/>
                        <a:latin typeface="Delius" panose="02000603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après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un </a:t>
                      </a:r>
                      <a:r>
                        <a:rPr lang="fr-FR" sz="1300" dirty="0" smtClean="0">
                          <a:effectLst/>
                          <a:latin typeface="Delius" panose="02000603000000000000" pitchFamily="2" charset="0"/>
                        </a:rPr>
                        <a:t>arbre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du fromage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une girafe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une banane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une barque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une marmite</a:t>
                      </a:r>
                      <a:endParaRPr lang="fr-FR" sz="13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un animal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un avion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allô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u="sng" dirty="0">
                          <a:effectLst/>
                          <a:latin typeface="Delius" panose="02000603000000000000" pitchFamily="2" charset="0"/>
                        </a:rPr>
                        <a:t>du chocolat</a:t>
                      </a:r>
                      <a:endParaRPr lang="fr-FR" sz="1300" dirty="0">
                        <a:effectLst/>
                        <a:latin typeface="Delius" panose="02000603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papa</a:t>
                      </a:r>
                      <a:r>
                        <a:rPr lang="fr-FR" sz="1300" u="sng" dirty="0">
                          <a:effectLst/>
                          <a:latin typeface="Delius" panose="02000603000000000000" pitchFamily="2" charset="0"/>
                        </a:rPr>
                        <a:t> </a:t>
                      </a:r>
                      <a:endParaRPr lang="fr-FR" sz="1300" dirty="0">
                        <a:effectLst/>
                        <a:latin typeface="Delius" panose="02000603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u="sng" dirty="0">
                          <a:effectLst/>
                          <a:latin typeface="Delius" panose="02000603000000000000" pitchFamily="2" charset="0"/>
                        </a:rPr>
                        <a:t>le </a:t>
                      </a:r>
                      <a:r>
                        <a:rPr lang="fr-FR" sz="1300" u="sng" dirty="0" smtClean="0">
                          <a:effectLst/>
                          <a:latin typeface="Delius" panose="02000603000000000000" pitchFamily="2" charset="0"/>
                        </a:rPr>
                        <a:t>chat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u="none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une écharpe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u="none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un marteau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u="none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un pyjama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u="none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un artichaut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u="none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un cauchemar</a:t>
                      </a:r>
                      <a:endParaRPr lang="fr-FR" sz="1300" u="none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maman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le matin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effectLst/>
                          <a:latin typeface="Delius" panose="02000603000000000000" pitchFamily="2" charset="0"/>
                        </a:rPr>
                        <a:t>de la farine</a:t>
                      </a:r>
                      <a:endParaRPr lang="fr-FR" sz="1300" dirty="0">
                        <a:effectLst/>
                        <a:latin typeface="Delius" panose="02000603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gras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un rat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il </a:t>
                      </a:r>
                      <a:r>
                        <a:rPr lang="fr-FR" sz="1300" dirty="0" smtClean="0">
                          <a:effectLst/>
                          <a:latin typeface="Delius" panose="02000603000000000000" pitchFamily="2" charset="0"/>
                        </a:rPr>
                        <a:t>va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effectLst/>
                          <a:latin typeface="Delius" panose="02000603000000000000" pitchFamily="2" charset="0"/>
                        </a:rPr>
                        <a:t>un chaton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mars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un piano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un lavabo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une cabane</a:t>
                      </a:r>
                      <a:endParaRPr lang="fr-FR" sz="13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madame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la salade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un bateau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effectLst/>
                          <a:latin typeface="Delius" panose="02000603000000000000" pitchFamily="2" charset="0"/>
                        </a:rPr>
                        <a:t>facile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effectLst/>
                          <a:latin typeface="Delius" panose="02000603000000000000" pitchFamily="2" charset="0"/>
                        </a:rPr>
                        <a:t>une barque</a:t>
                      </a:r>
                      <a:endParaRPr lang="fr-FR" sz="1300" dirty="0">
                        <a:effectLst/>
                        <a:latin typeface="Delius" panose="02000603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u="sng" dirty="0">
                          <a:effectLst/>
                          <a:latin typeface="Delius" panose="02000603000000000000" pitchFamily="2" charset="0"/>
                        </a:rPr>
                        <a:t>jamais</a:t>
                      </a:r>
                      <a:endParaRPr lang="fr-FR" sz="1300" dirty="0">
                        <a:effectLst/>
                        <a:latin typeface="Delius" panose="02000603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la </a:t>
                      </a:r>
                      <a:r>
                        <a:rPr lang="fr-FR" sz="1300" dirty="0" smtClean="0">
                          <a:effectLst/>
                          <a:latin typeface="Delius" panose="02000603000000000000" pitchFamily="2" charset="0"/>
                        </a:rPr>
                        <a:t>table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un</a:t>
                      </a:r>
                      <a:r>
                        <a:rPr lang="fr-FR" sz="1300" baseline="0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 opéra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baseline="0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du cacao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baseline="0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un ballon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baseline="0" dirty="0" smtClean="0">
                          <a:effectLst/>
                          <a:latin typeface="Delius" panose="02000603000000000000" pitchFamily="2" charset="0"/>
                          <a:ea typeface="Times New Roman"/>
                        </a:rPr>
                        <a:t>un garage</a:t>
                      </a:r>
                      <a:endParaRPr lang="fr-FR" sz="13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5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b="1" dirty="0">
                          <a:solidFill>
                            <a:schemeClr val="bg1"/>
                          </a:solidFill>
                          <a:effectLst/>
                          <a:latin typeface="Delius" panose="02000603000000000000" pitchFamily="2" charset="0"/>
                        </a:rPr>
                        <a:t>Je vois â</a:t>
                      </a:r>
                      <a:endParaRPr lang="fr-FR" sz="1500" b="1" dirty="0">
                        <a:solidFill>
                          <a:schemeClr val="bg1"/>
                        </a:solidFill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âge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un ânon</a:t>
                      </a:r>
                      <a:endParaRPr lang="fr-FR" sz="13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un crâne</a:t>
                      </a:r>
                      <a:endParaRPr lang="fr-FR" sz="1100" dirty="0">
                        <a:effectLst/>
                        <a:latin typeface="Delius" panose="02000603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le bâton</a:t>
                      </a:r>
                      <a:endParaRPr lang="fr-FR" sz="13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tâter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un câlin</a:t>
                      </a:r>
                      <a:endParaRPr lang="fr-FR" sz="13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u="sng" dirty="0">
                          <a:effectLst/>
                          <a:latin typeface="Delius" panose="02000603000000000000" pitchFamily="2" charset="0"/>
                        </a:rPr>
                        <a:t>un château</a:t>
                      </a:r>
                      <a:endParaRPr lang="fr-FR" sz="1300" dirty="0">
                        <a:effectLst/>
                        <a:latin typeface="Delius" panose="02000603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des pâtes</a:t>
                      </a:r>
                      <a:endParaRPr lang="fr-FR" sz="13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5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b="1" dirty="0">
                          <a:solidFill>
                            <a:schemeClr val="bg1"/>
                          </a:solidFill>
                          <a:effectLst/>
                          <a:latin typeface="Delius" panose="02000603000000000000" pitchFamily="2" charset="0"/>
                        </a:rPr>
                        <a:t>Je vois à</a:t>
                      </a:r>
                      <a:endParaRPr lang="fr-FR" sz="1500" b="1" dirty="0">
                        <a:solidFill>
                          <a:schemeClr val="bg1"/>
                        </a:solidFill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u="sng" dirty="0">
                          <a:effectLst/>
                          <a:latin typeface="Delius" panose="02000603000000000000" pitchFamily="2" charset="0"/>
                        </a:rPr>
                        <a:t>voilà</a:t>
                      </a:r>
                      <a:endParaRPr lang="fr-FR" sz="13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u="sng" dirty="0">
                          <a:effectLst/>
                          <a:latin typeface="Delius" panose="02000603000000000000" pitchFamily="2" charset="0"/>
                        </a:rPr>
                        <a:t>à l’école</a:t>
                      </a:r>
                      <a:endParaRPr lang="fr-FR" sz="13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u="sng" dirty="0">
                          <a:effectLst/>
                          <a:latin typeface="Delius" panose="02000603000000000000" pitchFamily="2" charset="0"/>
                        </a:rPr>
                        <a:t>déjà</a:t>
                      </a:r>
                      <a:endParaRPr lang="fr-FR" sz="13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Delius" panose="02000603000000000000" pitchFamily="2" charset="0"/>
                        </a:rPr>
                        <a:t>là</a:t>
                      </a:r>
                      <a:endParaRPr lang="fr-FR" sz="13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2761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00" b="1" u="sng" spc="600" dirty="0" smtClean="0">
                        <a:solidFill>
                          <a:schemeClr val="tx1"/>
                        </a:solidFill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13950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b="0" u="sng" spc="600" dirty="0" smtClean="0">
                          <a:solidFill>
                            <a:schemeClr val="tx1"/>
                          </a:solidFill>
                          <a:effectLst/>
                          <a:latin typeface="Delius" panose="02000603000000000000" pitchFamily="2" charset="0"/>
                          <a:ea typeface="Times New Roman"/>
                        </a:rPr>
                        <a:t>Je lis des phrases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16039">
                <a:tc gridSpan="5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1500" b="0" dirty="0" smtClean="0">
                          <a:solidFill>
                            <a:schemeClr val="tx1"/>
                          </a:solidFill>
                          <a:effectLst/>
                          <a:latin typeface="Delius" panose="02000603000000000000" pitchFamily="2" charset="0"/>
                          <a:ea typeface="Times New Roman"/>
                        </a:rPr>
                        <a:t>Mardi, Mamy a acheté des ananas au marché.</a:t>
                      </a:r>
                    </a:p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1500" b="0" dirty="0" smtClean="0">
                          <a:solidFill>
                            <a:schemeClr val="tx1"/>
                          </a:solidFill>
                          <a:effectLst/>
                          <a:latin typeface="Delius" panose="02000603000000000000" pitchFamily="2" charset="0"/>
                          <a:ea typeface="Times New Roman"/>
                        </a:rPr>
                        <a:t>Sur la table, Maman</a:t>
                      </a:r>
                      <a:r>
                        <a:rPr lang="fr-FR" sz="1500" b="0" baseline="0" dirty="0" smtClean="0">
                          <a:solidFill>
                            <a:schemeClr val="tx1"/>
                          </a:solidFill>
                          <a:effectLst/>
                          <a:latin typeface="Delius" panose="02000603000000000000" pitchFamily="2" charset="0"/>
                          <a:ea typeface="Times New Roman"/>
                        </a:rPr>
                        <a:t> a mis de la salade, des tomates et du fromage.</a:t>
                      </a:r>
                    </a:p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1500" b="0" baseline="0" dirty="0" smtClean="0">
                          <a:solidFill>
                            <a:schemeClr val="tx1"/>
                          </a:solidFill>
                          <a:effectLst/>
                          <a:latin typeface="Delius" panose="02000603000000000000" pitchFamily="2" charset="0"/>
                          <a:ea typeface="Times New Roman"/>
                        </a:rPr>
                        <a:t>L’âne, le rat et le crabe sont des animaux.</a:t>
                      </a:r>
                    </a:p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1500" b="0" baseline="0" dirty="0" smtClean="0">
                          <a:solidFill>
                            <a:schemeClr val="tx1"/>
                          </a:solidFill>
                          <a:effectLst/>
                          <a:latin typeface="Delius" panose="02000603000000000000" pitchFamily="2" charset="0"/>
                          <a:ea typeface="Times New Roman"/>
                        </a:rPr>
                        <a:t>Le singe mange des bananes et le chat boit du lait.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31666" y="57766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5" name="Picture 7" descr="C:\Users\Audrey\Desktop\CLIPARTS\grenouille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983976"/>
            <a:ext cx="1725935" cy="1961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1556792" y="7959319"/>
            <a:ext cx="5184576" cy="1977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fr-FR" sz="1600" b="1" i="1" u="sng" dirty="0" smtClean="0">
                <a:latin typeface="Delius" panose="02000603000000000000" pitchFamily="2" charset="0"/>
              </a:rPr>
              <a:t>Trouve les mots dans le tableau </a:t>
            </a:r>
            <a:r>
              <a:rPr lang="fr-FR" b="1" i="1" u="sng" dirty="0" smtClean="0">
                <a:latin typeface="Delius" panose="02000603000000000000" pitchFamily="2" charset="0"/>
              </a:rPr>
              <a:t>!</a:t>
            </a:r>
          </a:p>
          <a:p>
            <a:pPr>
              <a:lnSpc>
                <a:spcPts val="2100"/>
              </a:lnSpc>
            </a:pPr>
            <a:r>
              <a:rPr lang="fr-FR" sz="1400" i="1" dirty="0" smtClean="0">
                <a:latin typeface="Delius" panose="02000603000000000000" pitchFamily="2" charset="0"/>
              </a:rPr>
              <a:t>Je suis fabriqué avec du lait. Je suis ____________________</a:t>
            </a:r>
          </a:p>
          <a:p>
            <a:pPr>
              <a:lnSpc>
                <a:spcPts val="2100"/>
              </a:lnSpc>
            </a:pPr>
            <a:r>
              <a:rPr lang="fr-FR" sz="1400" i="1" dirty="0" smtClean="0">
                <a:latin typeface="Delius" panose="02000603000000000000" pitchFamily="2" charset="0"/>
              </a:rPr>
              <a:t>Je sers à planter des clous. Je suis _____________________</a:t>
            </a:r>
          </a:p>
          <a:p>
            <a:pPr>
              <a:lnSpc>
                <a:spcPts val="2100"/>
              </a:lnSpc>
            </a:pPr>
            <a:r>
              <a:rPr lang="fr-FR" sz="1400" i="1" dirty="0" smtClean="0">
                <a:latin typeface="Delius" panose="02000603000000000000" pitchFamily="2" charset="0"/>
              </a:rPr>
              <a:t>Je suis le petit de l’âne. Je suis ________________________</a:t>
            </a:r>
          </a:p>
          <a:p>
            <a:pPr>
              <a:lnSpc>
                <a:spcPts val="2100"/>
              </a:lnSpc>
            </a:pPr>
            <a:r>
              <a:rPr lang="fr-FR" sz="1400" i="1" dirty="0" smtClean="0">
                <a:latin typeface="Delius" panose="02000603000000000000" pitchFamily="2" charset="0"/>
              </a:rPr>
              <a:t>La tortue et l’escargot me mangent. Je suis ______________</a:t>
            </a:r>
          </a:p>
          <a:p>
            <a:pPr>
              <a:lnSpc>
                <a:spcPts val="2100"/>
              </a:lnSpc>
            </a:pPr>
            <a:r>
              <a:rPr lang="fr-FR" sz="1400" i="1" dirty="0" smtClean="0">
                <a:latin typeface="Delius" panose="02000603000000000000" pitchFamily="2" charset="0"/>
              </a:rPr>
              <a:t>Je suis le 3</a:t>
            </a:r>
            <a:r>
              <a:rPr lang="fr-FR" sz="1400" i="1" baseline="30000" dirty="0" smtClean="0">
                <a:latin typeface="Delius" panose="02000603000000000000" pitchFamily="2" charset="0"/>
              </a:rPr>
              <a:t>ème</a:t>
            </a:r>
            <a:r>
              <a:rPr lang="fr-FR" sz="1400" i="1" dirty="0" smtClean="0">
                <a:latin typeface="Delius" panose="02000603000000000000" pitchFamily="2" charset="0"/>
              </a:rPr>
              <a:t> mois de l’année. Je suis __________________</a:t>
            </a:r>
          </a:p>
          <a:p>
            <a:pPr>
              <a:lnSpc>
                <a:spcPts val="2100"/>
              </a:lnSpc>
            </a:pPr>
            <a:endParaRPr lang="fr-FR" sz="1400" i="1" dirty="0">
              <a:latin typeface="Delius" panose="0200060300000000000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6632" y="7959319"/>
            <a:ext cx="6624736" cy="1907011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706335"/>
              </p:ext>
            </p:extLst>
          </p:nvPr>
        </p:nvGraphicFramePr>
        <p:xfrm>
          <a:off x="116632" y="89618"/>
          <a:ext cx="6614035" cy="5334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01866"/>
                <a:gridCol w="1611159"/>
                <a:gridCol w="1731554"/>
                <a:gridCol w="717370"/>
                <a:gridCol w="952086"/>
              </a:tblGrid>
              <a:tr h="52832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500" b="1" dirty="0" smtClean="0">
                          <a:solidFill>
                            <a:schemeClr val="tx1"/>
                          </a:solidFill>
                          <a:effectLst/>
                          <a:latin typeface="Delius" panose="02000603000000000000" pitchFamily="2" charset="0"/>
                        </a:rPr>
                        <a:t>    Le </a:t>
                      </a:r>
                      <a:r>
                        <a:rPr lang="fr-FR" sz="3500" b="1" dirty="0">
                          <a:solidFill>
                            <a:schemeClr val="tx1"/>
                          </a:solidFill>
                          <a:effectLst/>
                          <a:latin typeface="Delius" panose="02000603000000000000" pitchFamily="2" charset="0"/>
                        </a:rPr>
                        <a:t>son (a)</a:t>
                      </a:r>
                      <a:endParaRPr lang="fr-FR" sz="1700" b="1" dirty="0">
                        <a:solidFill>
                          <a:schemeClr val="tx1"/>
                        </a:solidFill>
                        <a:effectLst/>
                        <a:latin typeface="Delius" panose="02000603000000000000" pitchFamily="2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</a:rPr>
                        <a:t>n°1</a:t>
                      </a:r>
                      <a:endParaRPr lang="fr-FR" sz="2200" b="1" dirty="0">
                        <a:solidFill>
                          <a:schemeClr val="tx1"/>
                        </a:solidFill>
                        <a:latin typeface="Delius" panose="02000603000000000000" pitchFamily="2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16632" y="77652"/>
            <a:ext cx="1224136" cy="975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3" name="il_fi" descr="http://bellasie.b.e.pic.centerblog.net/bb5b01a2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14" y="191403"/>
            <a:ext cx="1098632" cy="84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6006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5193</TotalTime>
  <Words>259</Words>
  <Application>Microsoft Office PowerPoint</Application>
  <PresentationFormat>Format A4 (210 x 297 mm)</PresentationFormat>
  <Paragraphs>99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</dc:creator>
  <cp:lastModifiedBy>Audrey</cp:lastModifiedBy>
  <cp:revision>87</cp:revision>
  <cp:lastPrinted>2015-08-11T14:01:07Z</cp:lastPrinted>
  <dcterms:created xsi:type="dcterms:W3CDTF">2015-07-05T17:50:05Z</dcterms:created>
  <dcterms:modified xsi:type="dcterms:W3CDTF">2016-07-04T16:42:54Z</dcterms:modified>
</cp:coreProperties>
</file>