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6" r:id="rId3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8A79"/>
    <a:srgbClr val="F3F9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2022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DE2090-2639-4499-A69D-733CF0DC9500}" type="datetimeFigureOut">
              <a:rPr lang="fr-FR" smtClean="0"/>
              <a:pPr/>
              <a:t>19/09/2015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665085-FBA2-48EC-BEC5-FEF864CF99E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3019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E43B4-4127-4F46-A14B-A1E4DCEB186E}" type="datetimeFigureOut">
              <a:rPr lang="fr-FR" smtClean="0"/>
              <a:pPr/>
              <a:t>19/09/2015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0700-B8F0-4601-934A-0B6519B191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E43B4-4127-4F46-A14B-A1E4DCEB186E}" type="datetimeFigureOut">
              <a:rPr lang="fr-FR" smtClean="0"/>
              <a:pPr/>
              <a:t>19/09/2015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0700-B8F0-4601-934A-0B6519B191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E43B4-4127-4F46-A14B-A1E4DCEB186E}" type="datetimeFigureOut">
              <a:rPr lang="fr-FR" smtClean="0"/>
              <a:pPr/>
              <a:t>19/09/2015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0700-B8F0-4601-934A-0B6519B191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E43B4-4127-4F46-A14B-A1E4DCEB186E}" type="datetimeFigureOut">
              <a:rPr lang="fr-FR" smtClean="0"/>
              <a:pPr/>
              <a:t>19/09/2015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0700-B8F0-4601-934A-0B6519B191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E43B4-4127-4F46-A14B-A1E4DCEB186E}" type="datetimeFigureOut">
              <a:rPr lang="fr-FR" smtClean="0"/>
              <a:pPr/>
              <a:t>19/09/2015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0700-B8F0-4601-934A-0B6519B191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E43B4-4127-4F46-A14B-A1E4DCEB186E}" type="datetimeFigureOut">
              <a:rPr lang="fr-FR" smtClean="0"/>
              <a:pPr/>
              <a:t>19/09/2015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0700-B8F0-4601-934A-0B6519B191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E43B4-4127-4F46-A14B-A1E4DCEB186E}" type="datetimeFigureOut">
              <a:rPr lang="fr-FR" smtClean="0"/>
              <a:pPr/>
              <a:t>19/09/2015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0700-B8F0-4601-934A-0B6519B191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E43B4-4127-4F46-A14B-A1E4DCEB186E}" type="datetimeFigureOut">
              <a:rPr lang="fr-FR" smtClean="0"/>
              <a:pPr/>
              <a:t>19/09/2015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0700-B8F0-4601-934A-0B6519B191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E43B4-4127-4F46-A14B-A1E4DCEB186E}" type="datetimeFigureOut">
              <a:rPr lang="fr-FR" smtClean="0"/>
              <a:pPr/>
              <a:t>19/09/2015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0700-B8F0-4601-934A-0B6519B191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E43B4-4127-4F46-A14B-A1E4DCEB186E}" type="datetimeFigureOut">
              <a:rPr lang="fr-FR" smtClean="0"/>
              <a:pPr/>
              <a:t>19/09/2015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0700-B8F0-4601-934A-0B6519B191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E43B4-4127-4F46-A14B-A1E4DCEB186E}" type="datetimeFigureOut">
              <a:rPr lang="fr-FR" smtClean="0"/>
              <a:pPr/>
              <a:t>19/09/2015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A0700-B8F0-4601-934A-0B6519B191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E43B4-4127-4F46-A14B-A1E4DCEB186E}" type="datetimeFigureOut">
              <a:rPr lang="fr-FR" smtClean="0"/>
              <a:pPr/>
              <a:t>19/09/2015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A0700-B8F0-4601-934A-0B6519B1918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ecoledecrevette.fr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32656" y="251520"/>
            <a:ext cx="6192688" cy="122413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3144" y="251520"/>
            <a:ext cx="6172200" cy="1181480"/>
          </a:xfrm>
          <a:noFill/>
          <a:scene3d>
            <a:camera prst="orthographicFront"/>
            <a:lightRig rig="threePt" dir="t"/>
          </a:scene3d>
          <a:sp3d extrusionH="76200">
            <a:extrusionClr>
              <a:schemeClr val="bg1"/>
            </a:extrusionClr>
          </a:sp3d>
        </p:spPr>
        <p:txBody>
          <a:bodyPr>
            <a:noAutofit/>
          </a:bodyPr>
          <a:lstStyle/>
          <a:p>
            <a:r>
              <a:rPr lang="fr-FR" sz="4800" dirty="0" smtClean="0">
                <a:latin typeface="Pere Castor" pitchFamily="2" charset="0"/>
              </a:rPr>
              <a:t>Ce que je sais faire en :</a:t>
            </a:r>
            <a:r>
              <a:rPr lang="fr-FR" sz="2800" dirty="0" smtClean="0"/>
              <a:t/>
            </a:r>
            <a:br>
              <a:rPr lang="fr-FR" sz="2800" dirty="0" smtClean="0"/>
            </a:br>
            <a:r>
              <a:rPr lang="fr-FR" sz="4800" u="sng" dirty="0" smtClean="0">
                <a:latin typeface="Pere Castor" pitchFamily="2" charset="0"/>
              </a:rPr>
              <a:t>grammaire</a:t>
            </a:r>
            <a:endParaRPr lang="fr-FR" sz="2800" u="sng" dirty="0">
              <a:latin typeface="Pere Castor" pitchFamily="2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623042"/>
              </p:ext>
            </p:extLst>
          </p:nvPr>
        </p:nvGraphicFramePr>
        <p:xfrm>
          <a:off x="404664" y="1576522"/>
          <a:ext cx="6048672" cy="46369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43"/>
                <a:gridCol w="3168353"/>
                <a:gridCol w="1584176"/>
              </a:tblGrid>
              <a:tr h="835238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Pere Castor" pitchFamily="2" charset="0"/>
                        </a:rPr>
                        <a:t>Ceinture blanche</a:t>
                      </a:r>
                      <a:endParaRPr lang="fr-FR" sz="2000" dirty="0">
                        <a:latin typeface="Pere Castor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latin typeface="Pere Castor" pitchFamily="2" charset="0"/>
                          <a:ea typeface="+mn-ea"/>
                          <a:cs typeface="+mn-cs"/>
                        </a:rPr>
                        <a:t>Identifier une phrase</a:t>
                      </a:r>
                    </a:p>
                    <a:p>
                      <a:pPr algn="ctr"/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latin typeface="Pere Castor" pitchFamily="2" charset="0"/>
                          <a:ea typeface="+mn-ea"/>
                          <a:cs typeface="+mn-cs"/>
                        </a:rPr>
                        <a:t>Ponctuer une phrase (majuscule et point)</a:t>
                      </a:r>
                    </a:p>
                    <a:p>
                      <a:pPr algn="ctr"/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latin typeface="Pere Castor" pitchFamily="2" charset="0"/>
                          <a:ea typeface="+mn-ea"/>
                          <a:cs typeface="+mn-cs"/>
                        </a:rPr>
                        <a:t>Connaître les autres signes de ponctuation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</a:tr>
              <a:tr h="712926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Pere Castor" pitchFamily="2" charset="0"/>
                        </a:rPr>
                        <a:t>Ceinture </a:t>
                      </a:r>
                    </a:p>
                    <a:p>
                      <a:pPr algn="ctr"/>
                      <a:r>
                        <a:rPr lang="fr-FR" sz="2000" dirty="0" smtClean="0">
                          <a:latin typeface="Pere Castor" pitchFamily="2" charset="0"/>
                        </a:rPr>
                        <a:t>jaune</a:t>
                      </a:r>
                      <a:endParaRPr lang="fr-FR" sz="2000" dirty="0">
                        <a:latin typeface="Pere Castor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kern="1200" baseline="0" dirty="0" smtClean="0">
                          <a:solidFill>
                            <a:schemeClr val="tx1"/>
                          </a:solidFill>
                          <a:latin typeface="Pere Castor" pitchFamily="2" charset="0"/>
                          <a:ea typeface="+mn-ea"/>
                          <a:cs typeface="+mn-cs"/>
                        </a:rPr>
                        <a:t>Trouver le verbe dans une phrase</a:t>
                      </a:r>
                    </a:p>
                    <a:p>
                      <a:pPr marL="0" algn="ctr" defTabSz="914400" rtl="0" eaLnBrk="1" latinLnBrk="0" hangingPunct="1"/>
                      <a:r>
                        <a:rPr lang="fr-FR" sz="1800" kern="1200" baseline="0" dirty="0" smtClean="0">
                          <a:solidFill>
                            <a:schemeClr val="tx1"/>
                          </a:solidFill>
                          <a:latin typeface="Pere Castor" pitchFamily="2" charset="0"/>
                          <a:ea typeface="+mn-ea"/>
                          <a:cs typeface="+mn-cs"/>
                        </a:rPr>
                        <a:t>Identifier le sujet du verbe</a:t>
                      </a:r>
                      <a:endParaRPr lang="fr-FR" sz="1800" kern="1200" dirty="0" smtClean="0">
                        <a:solidFill>
                          <a:schemeClr val="tx1"/>
                        </a:solidFill>
                        <a:latin typeface="Pere Castor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fr-FR" sz="2000" kern="1200" dirty="0" smtClean="0">
                        <a:solidFill>
                          <a:schemeClr val="tx1"/>
                        </a:solidFill>
                        <a:latin typeface="Pere Castor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81145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Pere Castor" pitchFamily="2" charset="0"/>
                        </a:rPr>
                        <a:t>Ceinture </a:t>
                      </a:r>
                    </a:p>
                    <a:p>
                      <a:pPr algn="ctr"/>
                      <a:r>
                        <a:rPr lang="fr-FR" sz="2000" dirty="0" smtClean="0">
                          <a:latin typeface="Pere Castor" pitchFamily="2" charset="0"/>
                        </a:rPr>
                        <a:t>orange</a:t>
                      </a:r>
                      <a:endParaRPr lang="fr-FR" sz="2000" dirty="0">
                        <a:latin typeface="Pere Castor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latin typeface="Pere Castor" pitchFamily="2" charset="0"/>
                          <a:ea typeface="+mn-ea"/>
                          <a:cs typeface="+mn-cs"/>
                        </a:rPr>
                        <a:t>Reconnaître les différents types de phrase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latin typeface="Pere Castor" pitchFamily="2" charset="0"/>
                          <a:ea typeface="+mn-ea"/>
                          <a:cs typeface="+mn-cs"/>
                        </a:rPr>
                        <a:t> Passer d’un type de phrase à l’autre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</a:tr>
              <a:tr h="716291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Pere Castor" pitchFamily="2" charset="0"/>
                        </a:rPr>
                        <a:t>Ceinture </a:t>
                      </a:r>
                    </a:p>
                    <a:p>
                      <a:pPr algn="ctr"/>
                      <a:r>
                        <a:rPr lang="fr-FR" sz="2000" dirty="0" smtClean="0">
                          <a:latin typeface="Pere Castor" pitchFamily="2" charset="0"/>
                        </a:rPr>
                        <a:t>verte</a:t>
                      </a:r>
                      <a:endParaRPr lang="fr-FR" sz="2000" dirty="0">
                        <a:latin typeface="Pere Castor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latin typeface="Pere Castor" pitchFamily="2" charset="0"/>
                          <a:ea typeface="+mn-ea"/>
                          <a:cs typeface="+mn-cs"/>
                        </a:rPr>
                        <a:t>Reconnaître les formes de phrase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latin typeface="Pere Castor" pitchFamily="2" charset="0"/>
                          <a:ea typeface="+mn-ea"/>
                          <a:cs typeface="+mn-cs"/>
                        </a:rPr>
                        <a:t>Passer</a:t>
                      </a:r>
                      <a:r>
                        <a:rPr lang="fr-FR" sz="1800" kern="1200" baseline="0" dirty="0" smtClean="0">
                          <a:solidFill>
                            <a:schemeClr val="tx1"/>
                          </a:solidFill>
                          <a:latin typeface="Pere Castor" pitchFamily="2" charset="0"/>
                          <a:ea typeface="+mn-ea"/>
                          <a:cs typeface="+mn-cs"/>
                        </a:rPr>
                        <a:t> d’une forme à l’autre</a:t>
                      </a:r>
                      <a:endParaRPr lang="fr-FR" sz="1800" kern="1200" dirty="0" smtClean="0">
                        <a:solidFill>
                          <a:schemeClr val="tx1"/>
                        </a:solidFill>
                        <a:latin typeface="Pere Castor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</a:tr>
              <a:tr h="716291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Pere Castor" pitchFamily="2" charset="0"/>
                        </a:rPr>
                        <a:t>Ceinture</a:t>
                      </a:r>
                    </a:p>
                    <a:p>
                      <a:pPr algn="ctr"/>
                      <a:r>
                        <a:rPr lang="fr-FR" sz="2000" dirty="0" smtClean="0">
                          <a:latin typeface="Pere Castor" pitchFamily="2" charset="0"/>
                        </a:rPr>
                        <a:t>bleue</a:t>
                      </a:r>
                      <a:endParaRPr lang="fr-FR" sz="2000" dirty="0">
                        <a:latin typeface="Pere Castor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latin typeface="Pere Castor" pitchFamily="2" charset="0"/>
                          <a:ea typeface="+mn-ea"/>
                          <a:cs typeface="+mn-cs"/>
                        </a:rPr>
                        <a:t>Identifier les pronoms personnels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kern="1200" dirty="0" smtClean="0">
                          <a:solidFill>
                            <a:schemeClr val="tx1"/>
                          </a:solidFill>
                          <a:latin typeface="Pere Castor" pitchFamily="2" charset="0"/>
                          <a:ea typeface="+mn-ea"/>
                          <a:cs typeface="+mn-cs"/>
                        </a:rPr>
                        <a:t>Remplacer le</a:t>
                      </a:r>
                      <a:r>
                        <a:rPr lang="fr-FR" sz="1600" kern="1200" baseline="0" dirty="0" smtClean="0">
                          <a:solidFill>
                            <a:schemeClr val="tx1"/>
                          </a:solidFill>
                          <a:latin typeface="Pere Castor" pitchFamily="2" charset="0"/>
                          <a:ea typeface="+mn-ea"/>
                          <a:cs typeface="+mn-cs"/>
                        </a:rPr>
                        <a:t> sujet par un pronom personnel</a:t>
                      </a:r>
                      <a:endParaRPr lang="fr-FR" sz="1600" kern="1200" dirty="0" smtClean="0">
                        <a:solidFill>
                          <a:schemeClr val="tx1"/>
                        </a:solidFill>
                        <a:latin typeface="Pere Castor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/>
                    </a:p>
                  </a:txBody>
                  <a:tcPr/>
                </a:tc>
              </a:tr>
              <a:tr h="795877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Pere Castor" pitchFamily="2" charset="0"/>
                        </a:rPr>
                        <a:t>Ceinture mauve</a:t>
                      </a:r>
                      <a:endParaRPr lang="fr-FR" sz="2000" dirty="0">
                        <a:latin typeface="Pere Castor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latin typeface="Pere Castor" pitchFamily="2" charset="0"/>
                          <a:ea typeface="+mn-ea"/>
                          <a:cs typeface="+mn-cs"/>
                        </a:rPr>
                        <a:t>Identifier les noms dans une phrase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latin typeface="Pere Castor" pitchFamily="2" charset="0"/>
                          <a:ea typeface="+mn-ea"/>
                          <a:cs typeface="+mn-cs"/>
                        </a:rPr>
                        <a:t>Reconnaître le</a:t>
                      </a:r>
                      <a:r>
                        <a:rPr lang="fr-FR" sz="1800" kern="1200" baseline="0" dirty="0" smtClean="0">
                          <a:solidFill>
                            <a:schemeClr val="tx1"/>
                          </a:solidFill>
                          <a:latin typeface="Pere Castor" pitchFamily="2" charset="0"/>
                          <a:ea typeface="+mn-ea"/>
                          <a:cs typeface="+mn-cs"/>
                        </a:rPr>
                        <a:t> nom et le déterminant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5376433" y="1547664"/>
            <a:ext cx="7168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Berlin Sans FB" pitchFamily="34" charset="0"/>
              </a:rPr>
              <a:t>Date 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404664" y="8532440"/>
            <a:ext cx="56925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>
                <a:latin typeface="Berlin Sans FB" pitchFamily="34" charset="0"/>
              </a:rPr>
              <a:t>Ce livret appartient à : ___________________________</a:t>
            </a:r>
            <a:endParaRPr lang="fr-FR" sz="2000" dirty="0">
              <a:latin typeface="Berlin Sans FB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 rot="16200000">
            <a:off x="-1932007" y="6968111"/>
            <a:ext cx="41170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Téléchargé gratuitement sur : www.ecoledecrevette.fr</a:t>
            </a:r>
            <a:endParaRPr lang="fr-FR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018711"/>
              </p:ext>
            </p:extLst>
          </p:nvPr>
        </p:nvGraphicFramePr>
        <p:xfrm>
          <a:off x="404664" y="6207654"/>
          <a:ext cx="6048672" cy="22657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96143"/>
                <a:gridCol w="3168353"/>
                <a:gridCol w="1584176"/>
              </a:tblGrid>
              <a:tr h="795877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Pere Castor" pitchFamily="2" charset="0"/>
                        </a:rPr>
                        <a:t>Ceinture</a:t>
                      </a:r>
                    </a:p>
                    <a:p>
                      <a:pPr algn="ctr"/>
                      <a:r>
                        <a:rPr lang="fr-FR" sz="2000" dirty="0" smtClean="0">
                          <a:latin typeface="Pere Castor" pitchFamily="2" charset="0"/>
                        </a:rPr>
                        <a:t> rouge</a:t>
                      </a:r>
                      <a:endParaRPr lang="fr-FR" sz="2000" dirty="0">
                        <a:latin typeface="Pere Castor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latin typeface="Pere Castor" pitchFamily="2" charset="0"/>
                          <a:ea typeface="+mn-ea"/>
                          <a:cs typeface="+mn-cs"/>
                        </a:rPr>
                        <a:t>Distinguer nom propre et nom commun</a:t>
                      </a:r>
                    </a:p>
                    <a:p>
                      <a:pPr algn="ctr"/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latin typeface="Pere Castor" pitchFamily="2" charset="0"/>
                          <a:ea typeface="+mn-ea"/>
                          <a:cs typeface="+mn-cs"/>
                        </a:rPr>
                        <a:t>Connaître le genre et le nombre d’un nom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</a:tr>
              <a:tr h="736821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Pere Castor" pitchFamily="2" charset="0"/>
                        </a:rPr>
                        <a:t>Ceinture marron</a:t>
                      </a:r>
                      <a:endParaRPr lang="fr-FR" sz="2000" dirty="0">
                        <a:latin typeface="Pere Castor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latin typeface="Pere Castor" pitchFamily="2" charset="0"/>
                          <a:ea typeface="+mn-ea"/>
                          <a:cs typeface="+mn-cs"/>
                        </a:rPr>
                        <a:t>Identifier les adjectifs</a:t>
                      </a:r>
                    </a:p>
                    <a:p>
                      <a:pPr marL="0" algn="ctr" defTabSz="914400" rtl="0" eaLnBrk="1" latinLnBrk="0" hangingPunct="1"/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latin typeface="Pere Castor" pitchFamily="2" charset="0"/>
                          <a:ea typeface="+mn-ea"/>
                          <a:cs typeface="+mn-cs"/>
                        </a:rPr>
                        <a:t>Accorder le groupe nominal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fr-FR" sz="2000" kern="1200" dirty="0" smtClean="0">
                        <a:solidFill>
                          <a:schemeClr val="tx1"/>
                        </a:solidFill>
                        <a:latin typeface="Pere Castor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33032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latin typeface="Pere Castor" pitchFamily="2" charset="0"/>
                        </a:rPr>
                        <a:t>Ceinture </a:t>
                      </a:r>
                    </a:p>
                    <a:p>
                      <a:pPr algn="ctr"/>
                      <a:r>
                        <a:rPr lang="fr-FR" sz="2000" dirty="0" smtClean="0">
                          <a:latin typeface="Pere Castor" pitchFamily="2" charset="0"/>
                        </a:rPr>
                        <a:t>noire</a:t>
                      </a:r>
                      <a:endParaRPr lang="fr-FR" sz="2000" dirty="0">
                        <a:latin typeface="Pere Castor" pitchFamily="2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kern="1200" dirty="0" smtClean="0">
                          <a:solidFill>
                            <a:schemeClr val="tx1"/>
                          </a:solidFill>
                          <a:latin typeface="Pere Castor" pitchFamily="2" charset="0"/>
                          <a:ea typeface="+mn-ea"/>
                          <a:cs typeface="+mn-cs"/>
                        </a:rPr>
                        <a:t>Accorder le verbe avec son sujet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kern="1200" dirty="0" smtClean="0">
                        <a:solidFill>
                          <a:schemeClr val="tx1"/>
                        </a:solidFill>
                        <a:latin typeface="Pere Castor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https://gifsdomi.files.wordpress.com/2012/05/gifs-animaux-de-la-ferme-le-lapin-160.gif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8704" y="7897256"/>
            <a:ext cx="1239296" cy="1239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/>
        </p:nvCxnSpPr>
        <p:spPr>
          <a:xfrm>
            <a:off x="0" y="899592"/>
            <a:ext cx="6858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620688" y="542270"/>
            <a:ext cx="63289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Simplified Arabic" pitchFamily="18" charset="-78"/>
                <a:cs typeface="Simplified Arabic" pitchFamily="18" charset="-78"/>
              </a:rPr>
              <a:t>Si tu as </a:t>
            </a:r>
            <a:r>
              <a:rPr lang="fr-FR" sz="1600" dirty="0">
                <a:latin typeface="Simplified Arabic" pitchFamily="18" charset="-78"/>
                <a:cs typeface="Simplified Arabic" pitchFamily="18" charset="-78"/>
              </a:rPr>
              <a:t>3</a:t>
            </a:r>
            <a:r>
              <a:rPr lang="fr-FR" sz="1600" dirty="0" smtClean="0">
                <a:latin typeface="Simplified Arabic" pitchFamily="18" charset="-78"/>
                <a:cs typeface="Simplified Arabic" pitchFamily="18" charset="-78"/>
              </a:rPr>
              <a:t> fois </a:t>
            </a:r>
            <a:r>
              <a:rPr lang="fr-FR" sz="1600" dirty="0">
                <a:latin typeface="Simplified Arabic" pitchFamily="18" charset="-78"/>
                <a:cs typeface="Simplified Arabic" pitchFamily="18" charset="-78"/>
              </a:rPr>
              <a:t>4</a:t>
            </a:r>
            <a:r>
              <a:rPr lang="fr-FR" sz="1600" dirty="0" smtClean="0">
                <a:latin typeface="Simplified Arabic" pitchFamily="18" charset="-78"/>
                <a:cs typeface="Simplified Arabic" pitchFamily="18" charset="-78"/>
              </a:rPr>
              <a:t> étoiles ou 4 fois 3 étoiles, tu obtiens la ceinture blanche</a:t>
            </a:r>
            <a:r>
              <a:rPr lang="fr-FR" sz="1600" dirty="0" smtClean="0">
                <a:latin typeface="Berlin Sans FB" pitchFamily="34" charset="0"/>
              </a:rPr>
              <a:t>.</a:t>
            </a:r>
            <a:endParaRPr lang="fr-FR" sz="1600" dirty="0">
              <a:latin typeface="Berlin Sans FB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2899871" y="19050"/>
            <a:ext cx="40575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Arial Rounded MT Bold" pitchFamily="34" charset="0"/>
              </a:rPr>
              <a:t>CEINTURE </a:t>
            </a:r>
            <a:r>
              <a:rPr lang="fr-FR" sz="2800" dirty="0">
                <a:latin typeface="Arial Rounded MT Bold" pitchFamily="34" charset="0"/>
              </a:rPr>
              <a:t> </a:t>
            </a:r>
            <a:r>
              <a:rPr lang="fr-FR" sz="2800" dirty="0" smtClean="0">
                <a:latin typeface="Arial Rounded MT Bold" pitchFamily="34" charset="0"/>
              </a:rPr>
              <a:t>BLANCHE</a:t>
            </a:r>
            <a:endParaRPr lang="fr-FR" sz="2800" dirty="0">
              <a:latin typeface="Arial Rounded MT Bold" pitchFamily="34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72008" y="971600"/>
            <a:ext cx="6206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 smtClean="0">
                <a:latin typeface="Royaltea's color is Violette" pitchFamily="2" charset="0"/>
              </a:rPr>
              <a:t>1</a:t>
            </a:r>
            <a:endParaRPr lang="fr-FR" sz="4000" dirty="0">
              <a:latin typeface="Royaltea's color is Violette" pitchFamily="2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75728" y="3707904"/>
            <a:ext cx="4009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Royaltea's color is Violette" pitchFamily="2" charset="0"/>
              </a:rPr>
              <a:t>2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61036" y="6238636"/>
            <a:ext cx="4009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latin typeface="Royaltea's color is Violette" pitchFamily="2" charset="0"/>
              </a:rPr>
              <a:t>3</a:t>
            </a:r>
          </a:p>
        </p:txBody>
      </p:sp>
      <p:sp>
        <p:nvSpPr>
          <p:cNvPr id="30" name="ZoneTexte 29"/>
          <p:cNvSpPr txBox="1"/>
          <p:nvPr/>
        </p:nvSpPr>
        <p:spPr>
          <a:xfrm rot="16200000">
            <a:off x="3821852" y="6076240"/>
            <a:ext cx="576452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Téléchargé gratuitement sur : </a:t>
            </a: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  <a:hlinkClick r:id="rId2"/>
              </a:rPr>
              <a:t>www.ecoledecrevette.fr</a:t>
            </a: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. Réalisé par Sabrina M</a:t>
            </a:r>
            <a:endParaRPr lang="fr-FR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404664" y="1178332"/>
            <a:ext cx="57438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u="sng" dirty="0" smtClean="0">
                <a:latin typeface="Tooney Loons" pitchFamily="50" charset="0"/>
              </a:rPr>
              <a:t>Souligne seulement les groupes de mots qui forment </a:t>
            </a:r>
          </a:p>
          <a:p>
            <a:r>
              <a:rPr lang="fr-FR" sz="1400" u="sng" dirty="0" smtClean="0">
                <a:latin typeface="Tooney Loons" pitchFamily="50" charset="0"/>
              </a:rPr>
              <a:t>une phrase :</a:t>
            </a:r>
            <a:endParaRPr lang="fr-FR" sz="1400" u="sng" dirty="0">
              <a:latin typeface="Tooney Loons" pitchFamily="50" charset="0"/>
            </a:endParaRPr>
          </a:p>
        </p:txBody>
      </p:sp>
      <p:sp>
        <p:nvSpPr>
          <p:cNvPr id="34" name="ZoneTexte 33"/>
          <p:cNvSpPr txBox="1"/>
          <p:nvPr/>
        </p:nvSpPr>
        <p:spPr>
          <a:xfrm>
            <a:off x="517577" y="1617931"/>
            <a:ext cx="3554178" cy="21698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 smtClean="0">
                <a:latin typeface="Berlin Sans FB" pitchFamily="34" charset="0"/>
              </a:rPr>
              <a:t>Nous sortons dans la cour.</a:t>
            </a:r>
          </a:p>
          <a:p>
            <a:pPr>
              <a:lnSpc>
                <a:spcPct val="150000"/>
              </a:lnSpc>
            </a:pPr>
            <a:r>
              <a:rPr lang="fr-FR" dirty="0">
                <a:latin typeface="Berlin Sans FB" pitchFamily="34" charset="0"/>
              </a:rPr>
              <a:t>l</a:t>
            </a:r>
            <a:r>
              <a:rPr lang="fr-FR" dirty="0" smtClean="0">
                <a:latin typeface="Berlin Sans FB" pitchFamily="34" charset="0"/>
              </a:rPr>
              <a:t>e bois brûle dans la cheminée. </a:t>
            </a:r>
          </a:p>
          <a:p>
            <a:pPr>
              <a:lnSpc>
                <a:spcPct val="150000"/>
              </a:lnSpc>
            </a:pPr>
            <a:r>
              <a:rPr lang="fr-FR" dirty="0" smtClean="0">
                <a:latin typeface="Berlin Sans FB" pitchFamily="34" charset="0"/>
              </a:rPr>
              <a:t>Ce chien se chambre facilement. </a:t>
            </a:r>
          </a:p>
          <a:p>
            <a:pPr>
              <a:lnSpc>
                <a:spcPct val="150000"/>
              </a:lnSpc>
            </a:pPr>
            <a:r>
              <a:rPr lang="fr-FR" dirty="0" smtClean="0">
                <a:latin typeface="Berlin Sans FB" pitchFamily="34" charset="0"/>
              </a:rPr>
              <a:t>Les lapins mangent des carottes</a:t>
            </a:r>
          </a:p>
          <a:p>
            <a:pPr>
              <a:lnSpc>
                <a:spcPct val="150000"/>
              </a:lnSpc>
            </a:pPr>
            <a:r>
              <a:rPr lang="fr-FR" dirty="0" smtClean="0">
                <a:latin typeface="Berlin Sans FB" pitchFamily="34" charset="0"/>
              </a:rPr>
              <a:t>Les filles jouent à la corde à sauter. </a:t>
            </a:r>
          </a:p>
        </p:txBody>
      </p:sp>
      <p:pic>
        <p:nvPicPr>
          <p:cNvPr id="35" name="Picture 2" descr="http://coloriages.dessins.free.fr/wordpress/wp-content/uploads/Coloriage-etoi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21288" y="1265781"/>
            <a:ext cx="440474" cy="435772"/>
          </a:xfrm>
          <a:prstGeom prst="rect">
            <a:avLst/>
          </a:prstGeom>
          <a:noFill/>
        </p:spPr>
      </p:pic>
      <p:pic>
        <p:nvPicPr>
          <p:cNvPr id="36" name="Picture 2" descr="http://coloriages.dessins.free.fr/wordpress/wp-content/uploads/Coloriage-etoi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21288" y="1701553"/>
            <a:ext cx="440474" cy="435772"/>
          </a:xfrm>
          <a:prstGeom prst="rect">
            <a:avLst/>
          </a:prstGeom>
          <a:noFill/>
        </p:spPr>
      </p:pic>
      <p:pic>
        <p:nvPicPr>
          <p:cNvPr id="37" name="Picture 2" descr="http://coloriages.dessins.free.fr/wordpress/wp-content/uploads/Coloriage-etoi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36664" y="2193875"/>
            <a:ext cx="440474" cy="435772"/>
          </a:xfrm>
          <a:prstGeom prst="rect">
            <a:avLst/>
          </a:prstGeom>
          <a:noFill/>
        </p:spPr>
      </p:pic>
      <p:pic>
        <p:nvPicPr>
          <p:cNvPr id="38" name="Picture 2" descr="http://coloriages.dessins.free.fr/wordpress/wp-content/uploads/Coloriage-etoi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65912" y="2702843"/>
            <a:ext cx="436710" cy="432048"/>
          </a:xfrm>
          <a:prstGeom prst="rect">
            <a:avLst/>
          </a:prstGeom>
          <a:noFill/>
        </p:spPr>
      </p:pic>
      <p:sp>
        <p:nvSpPr>
          <p:cNvPr id="45" name="ZoneTexte 44"/>
          <p:cNvSpPr txBox="1"/>
          <p:nvPr/>
        </p:nvSpPr>
        <p:spPr>
          <a:xfrm>
            <a:off x="449288" y="3920785"/>
            <a:ext cx="5447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 smtClean="0">
                <a:latin typeface="Tooney Loons" pitchFamily="50" charset="0"/>
              </a:rPr>
              <a:t> </a:t>
            </a:r>
            <a:r>
              <a:rPr lang="fr-FR" sz="1400" u="sng" dirty="0" smtClean="0">
                <a:latin typeface="Tooney Loons" pitchFamily="50" charset="0"/>
              </a:rPr>
              <a:t>Ajoute les points et les majuscules pour faire </a:t>
            </a:r>
          </a:p>
          <a:p>
            <a:r>
              <a:rPr lang="fr-FR" sz="1400" u="sng" dirty="0">
                <a:latin typeface="Tooney Loons" pitchFamily="50" charset="0"/>
              </a:rPr>
              <a:t> </a:t>
            </a:r>
            <a:r>
              <a:rPr lang="fr-FR" sz="1400" u="sng" dirty="0" smtClean="0">
                <a:latin typeface="Tooney Loons" pitchFamily="50" charset="0"/>
              </a:rPr>
              <a:t>des phrases  </a:t>
            </a:r>
            <a:r>
              <a:rPr lang="fr-FR" u="sng" dirty="0" smtClean="0">
                <a:latin typeface="Tooney Loons" pitchFamily="50" charset="0"/>
              </a:rPr>
              <a:t>:</a:t>
            </a:r>
            <a:endParaRPr lang="fr-FR" u="sng" dirty="0">
              <a:latin typeface="Tooney Loons" pitchFamily="50" charset="0"/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553607" y="4539235"/>
            <a:ext cx="520527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latin typeface="Berlin Sans FB" pitchFamily="34" charset="0"/>
              </a:rPr>
              <a:t>l</a:t>
            </a:r>
            <a:r>
              <a:rPr lang="fr-FR" dirty="0" smtClean="0">
                <a:latin typeface="Berlin Sans FB" pitchFamily="34" charset="0"/>
              </a:rPr>
              <a:t>es lacets de tes chaussures sont défaits le mécanicien </a:t>
            </a:r>
          </a:p>
          <a:p>
            <a:pPr>
              <a:lnSpc>
                <a:spcPct val="150000"/>
              </a:lnSpc>
            </a:pPr>
            <a:r>
              <a:rPr lang="fr-FR" dirty="0" smtClean="0">
                <a:latin typeface="Berlin Sans FB" pitchFamily="34" charset="0"/>
              </a:rPr>
              <a:t>change les pneus de ma voiture le plombier répare</a:t>
            </a:r>
          </a:p>
          <a:p>
            <a:pPr>
              <a:lnSpc>
                <a:spcPct val="150000"/>
              </a:lnSpc>
            </a:pPr>
            <a:r>
              <a:rPr lang="fr-FR" dirty="0" smtClean="0">
                <a:latin typeface="Berlin Sans FB" pitchFamily="34" charset="0"/>
              </a:rPr>
              <a:t> le robinet toute la classe va à la piscine mes parents </a:t>
            </a:r>
          </a:p>
          <a:p>
            <a:pPr>
              <a:lnSpc>
                <a:spcPct val="150000"/>
              </a:lnSpc>
            </a:pPr>
            <a:r>
              <a:rPr lang="fr-FR" dirty="0" smtClean="0">
                <a:latin typeface="Berlin Sans FB" pitchFamily="34" charset="0"/>
              </a:rPr>
              <a:t>préparent le repas</a:t>
            </a:r>
          </a:p>
        </p:txBody>
      </p:sp>
      <p:sp>
        <p:nvSpPr>
          <p:cNvPr id="51" name="ZoneTexte 50"/>
          <p:cNvSpPr txBox="1"/>
          <p:nvPr/>
        </p:nvSpPr>
        <p:spPr>
          <a:xfrm>
            <a:off x="404664" y="6285602"/>
            <a:ext cx="54168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u="sng" dirty="0" smtClean="0">
                <a:latin typeface="Tooney Loons" pitchFamily="50" charset="0"/>
              </a:rPr>
              <a:t>Entoure les majuscules en rouge, les points en </a:t>
            </a:r>
          </a:p>
          <a:p>
            <a:r>
              <a:rPr lang="fr-FR" sz="1400" u="sng" dirty="0">
                <a:latin typeface="Tooney Loons" pitchFamily="50" charset="0"/>
              </a:rPr>
              <a:t>n</a:t>
            </a:r>
            <a:r>
              <a:rPr lang="fr-FR" sz="1400" u="sng" dirty="0" smtClean="0">
                <a:latin typeface="Tooney Loons" pitchFamily="50" charset="0"/>
              </a:rPr>
              <a:t>oir et les virgules en vert</a:t>
            </a:r>
            <a:r>
              <a:rPr lang="fr-FR" u="sng" dirty="0" smtClean="0">
                <a:latin typeface="Tooney Loons" pitchFamily="50" charset="0"/>
              </a:rPr>
              <a:t>:</a:t>
            </a:r>
            <a:endParaRPr lang="fr-FR" u="sng" dirty="0">
              <a:latin typeface="Tooney Loons" pitchFamily="50" charset="0"/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382352" y="7007205"/>
            <a:ext cx="560602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 smtClean="0">
                <a:latin typeface="Berlin Sans FB" pitchFamily="34" charset="0"/>
              </a:rPr>
              <a:t>Je peux courir, gambader, tourner en rond, j’ai tout mon </a:t>
            </a:r>
          </a:p>
          <a:p>
            <a:pPr>
              <a:lnSpc>
                <a:spcPct val="150000"/>
              </a:lnSpc>
            </a:pPr>
            <a:r>
              <a:rPr lang="fr-FR" dirty="0" smtClean="0">
                <a:latin typeface="Berlin Sans FB" pitchFamily="34" charset="0"/>
              </a:rPr>
              <a:t>temps ! Mais ce que je préfère, c’est nager dans l’eau de</a:t>
            </a:r>
          </a:p>
          <a:p>
            <a:pPr>
              <a:lnSpc>
                <a:spcPct val="150000"/>
              </a:lnSpc>
            </a:pPr>
            <a:r>
              <a:rPr lang="fr-FR" dirty="0">
                <a:latin typeface="Berlin Sans FB" pitchFamily="34" charset="0"/>
              </a:rPr>
              <a:t>l</a:t>
            </a:r>
            <a:r>
              <a:rPr lang="fr-FR" dirty="0" smtClean="0">
                <a:latin typeface="Berlin Sans FB" pitchFamily="34" charset="0"/>
              </a:rPr>
              <a:t>a rivière. Et vous ?</a:t>
            </a:r>
          </a:p>
          <a:p>
            <a:pPr algn="r">
              <a:lnSpc>
                <a:spcPct val="150000"/>
              </a:lnSpc>
            </a:pPr>
            <a:endParaRPr lang="fr-FR" sz="1600" dirty="0" smtClean="0">
              <a:latin typeface="Agent Orange"/>
            </a:endParaRPr>
          </a:p>
        </p:txBody>
      </p:sp>
      <p:pic>
        <p:nvPicPr>
          <p:cNvPr id="53" name="Picture 2" descr="http://coloriages.dessins.free.fr/wordpress/wp-content/uploads/Coloriage-etoi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65912" y="7136161"/>
            <a:ext cx="436660" cy="432000"/>
          </a:xfrm>
          <a:prstGeom prst="rect">
            <a:avLst/>
          </a:prstGeom>
          <a:noFill/>
        </p:spPr>
      </p:pic>
      <p:pic>
        <p:nvPicPr>
          <p:cNvPr id="54" name="Picture 2" descr="http://coloriages.dessins.free.fr/wordpress/wp-content/uploads/Coloriage-etoi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1288" y="7602132"/>
            <a:ext cx="436661" cy="432000"/>
          </a:xfrm>
          <a:prstGeom prst="rect">
            <a:avLst/>
          </a:prstGeom>
          <a:noFill/>
        </p:spPr>
      </p:pic>
      <p:pic>
        <p:nvPicPr>
          <p:cNvPr id="55" name="Picture 2" descr="http://coloriages.dessins.free.fr/wordpress/wp-content/uploads/Coloriage-etoi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65912" y="8040681"/>
            <a:ext cx="436661" cy="432000"/>
          </a:xfrm>
          <a:prstGeom prst="rect">
            <a:avLst/>
          </a:prstGeom>
          <a:noFill/>
        </p:spPr>
      </p:pic>
      <p:pic>
        <p:nvPicPr>
          <p:cNvPr id="56" name="Picture 2" descr="http://coloriages.dessins.free.fr/wordpress/wp-content/uploads/Coloriage-etoi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1288" y="8466580"/>
            <a:ext cx="436661" cy="432000"/>
          </a:xfrm>
          <a:prstGeom prst="rect">
            <a:avLst/>
          </a:prstGeom>
          <a:noFill/>
        </p:spPr>
      </p:pic>
      <p:pic>
        <p:nvPicPr>
          <p:cNvPr id="29" name="Picture 2" descr="http://coloriages.dessins.free.fr/wordpress/wp-content/uploads/Coloriage-etoi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65912" y="3186607"/>
            <a:ext cx="436660" cy="432000"/>
          </a:xfrm>
          <a:prstGeom prst="rect">
            <a:avLst/>
          </a:prstGeom>
          <a:noFill/>
        </p:spPr>
      </p:pic>
      <p:pic>
        <p:nvPicPr>
          <p:cNvPr id="32" name="Picture 2" descr="http://coloriages.dessins.free.fr/wordpress/wp-content/uploads/Coloriage-etoi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1287" y="6677654"/>
            <a:ext cx="436660" cy="432000"/>
          </a:xfrm>
          <a:prstGeom prst="rect">
            <a:avLst/>
          </a:prstGeom>
          <a:noFill/>
        </p:spPr>
      </p:pic>
      <p:pic>
        <p:nvPicPr>
          <p:cNvPr id="39" name="Picture 2" descr="http://coloriages.dessins.free.fr/wordpress/wp-content/uploads/Coloriage-etoi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21288" y="4019374"/>
            <a:ext cx="440474" cy="435772"/>
          </a:xfrm>
          <a:prstGeom prst="rect">
            <a:avLst/>
          </a:prstGeom>
          <a:noFill/>
        </p:spPr>
      </p:pic>
      <p:pic>
        <p:nvPicPr>
          <p:cNvPr id="40" name="Picture 2" descr="http://coloriages.dessins.free.fr/wordpress/wp-content/uploads/Coloriage-etoi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21288" y="4455146"/>
            <a:ext cx="440474" cy="435772"/>
          </a:xfrm>
          <a:prstGeom prst="rect">
            <a:avLst/>
          </a:prstGeom>
          <a:noFill/>
        </p:spPr>
      </p:pic>
      <p:pic>
        <p:nvPicPr>
          <p:cNvPr id="41" name="Picture 2" descr="http://coloriages.dessins.free.fr/wordpress/wp-content/uploads/Coloriage-etoi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36664" y="4947468"/>
            <a:ext cx="440474" cy="435772"/>
          </a:xfrm>
          <a:prstGeom prst="rect">
            <a:avLst/>
          </a:prstGeom>
          <a:noFill/>
        </p:spPr>
      </p:pic>
      <p:pic>
        <p:nvPicPr>
          <p:cNvPr id="42" name="Picture 2" descr="http://coloriages.dessins.free.fr/wordpress/wp-content/uploads/Coloriage-etoi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65912" y="5456436"/>
            <a:ext cx="436710" cy="432048"/>
          </a:xfrm>
          <a:prstGeom prst="rect">
            <a:avLst/>
          </a:prstGeom>
          <a:noFill/>
        </p:spPr>
      </p:pic>
      <p:pic>
        <p:nvPicPr>
          <p:cNvPr id="43" name="Picture 2" descr="http://coloriages.dessins.free.fr/wordpress/wp-content/uploads/Coloriage-etoi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65912" y="5940200"/>
            <a:ext cx="436660" cy="432000"/>
          </a:xfrm>
          <a:prstGeom prst="rect">
            <a:avLst/>
          </a:prstGeom>
          <a:noFill/>
        </p:spPr>
      </p:pic>
      <p:pic>
        <p:nvPicPr>
          <p:cNvPr id="31" name="Picture 2" descr="https://gifsdomi.files.wordpress.com/2012/05/gifs-animaux-de-la-ferme-le-lapin-160.gif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75760" flipH="1">
            <a:off x="71189" y="172774"/>
            <a:ext cx="921343" cy="79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1161</TotalTime>
  <Words>312</Words>
  <Application>Microsoft Office PowerPoint</Application>
  <PresentationFormat>Affichage à l'écran (4:3)</PresentationFormat>
  <Paragraphs>61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Ce que je sais faire en : grammaire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 que je sais en : calcul posé</dc:title>
  <dc:creator>Crevette</dc:creator>
  <cp:lastModifiedBy>Audrey</cp:lastModifiedBy>
  <cp:revision>122</cp:revision>
  <cp:lastPrinted>2012-08-07T23:00:31Z</cp:lastPrinted>
  <dcterms:created xsi:type="dcterms:W3CDTF">2012-05-14T17:41:06Z</dcterms:created>
  <dcterms:modified xsi:type="dcterms:W3CDTF">2015-09-19T12:15:13Z</dcterms:modified>
</cp:coreProperties>
</file>