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8A79"/>
    <a:srgbClr val="F3F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02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2090-2639-4499-A69D-733CF0DC9500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5085-FBA2-48EC-BEC5-FEF864CF99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01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coledecrevette.f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251520"/>
            <a:ext cx="6192688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3144" y="251520"/>
            <a:ext cx="6172200" cy="1181480"/>
          </a:xfrm>
          <a:noFill/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>
            <a:noAutofit/>
          </a:bodyPr>
          <a:lstStyle/>
          <a:p>
            <a:r>
              <a:rPr lang="fr-FR" sz="4800" dirty="0" smtClean="0">
                <a:latin typeface="Pere Castor" pitchFamily="2" charset="0"/>
              </a:rPr>
              <a:t>Ce que je sais faire en :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4800" u="sng" dirty="0" smtClean="0">
                <a:latin typeface="Pere Castor" pitchFamily="2" charset="0"/>
              </a:rPr>
              <a:t>grammaire</a:t>
            </a:r>
            <a:endParaRPr lang="fr-FR" sz="2800" u="sng" dirty="0">
              <a:latin typeface="Pere Castor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623042"/>
              </p:ext>
            </p:extLst>
          </p:nvPr>
        </p:nvGraphicFramePr>
        <p:xfrm>
          <a:off x="404664" y="1576522"/>
          <a:ext cx="6048672" cy="4636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  <a:gridCol w="3168353"/>
                <a:gridCol w="1584176"/>
              </a:tblGrid>
              <a:tr h="83523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blanche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Identifier une phrase</a:t>
                      </a:r>
                    </a:p>
                    <a:p>
                      <a:pPr algn="ctr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Ponctuer une phrase (majuscule et point)</a:t>
                      </a:r>
                    </a:p>
                    <a:p>
                      <a:pPr algn="ctr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Connaître les autres signes de ponctuation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71292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jaune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Trouver le verbe dans une phrase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Identifier le sujet du verbe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20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114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orange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Reconnaître les différents types de phrase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 Passer d’un type de phrase à l’autre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71629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verte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Reconnaître les formes de phrase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Passer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 d’une forme à l’autre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71629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bleue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Identifier les pronoms personnels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Remplacer le</a:t>
                      </a:r>
                      <a:r>
                        <a:rPr lang="fr-FR" sz="1600" kern="120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 sujet par un pronom personnel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79587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mauve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Identifier les noms dans une phrase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Reconnaître le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 nom et le déterminant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376433" y="154766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Berlin Sans FB" pitchFamily="34" charset="0"/>
              </a:rPr>
              <a:t>Date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04664" y="8532440"/>
            <a:ext cx="5692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Berlin Sans FB" pitchFamily="34" charset="0"/>
              </a:rPr>
              <a:t>Ce livret appartient à : ___________________________</a:t>
            </a:r>
            <a:endParaRPr lang="fr-FR" sz="2000" dirty="0">
              <a:latin typeface="Berlin Sans FB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 rot="16200000">
            <a:off x="-1932007" y="6968111"/>
            <a:ext cx="4117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Téléchargé gratuitement sur : www.ecoledecrevette.fr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18711"/>
              </p:ext>
            </p:extLst>
          </p:nvPr>
        </p:nvGraphicFramePr>
        <p:xfrm>
          <a:off x="404664" y="6207654"/>
          <a:ext cx="6048672" cy="2265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  <a:gridCol w="3168353"/>
                <a:gridCol w="1584176"/>
              </a:tblGrid>
              <a:tr h="79587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 rouge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Distinguer nom propre et nom commun</a:t>
                      </a:r>
                    </a:p>
                    <a:p>
                      <a:pPr algn="ctr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Connaître le genre et le nombre d’un nom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73682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marron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Identifier les adjectifs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Accorder le groupe nominal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20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303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noire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Accorder le verbe avec son sujet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gifsdomi.files.wordpress.com/2012/05/gifs-animaux-de-la-ferme-le-lapin-16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704" y="7897256"/>
            <a:ext cx="1239296" cy="123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899592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20688" y="542270"/>
            <a:ext cx="6328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Simplified Arabic" pitchFamily="18" charset="-78"/>
                <a:cs typeface="Simplified Arabic" pitchFamily="18" charset="-78"/>
              </a:rPr>
              <a:t>Si tu as </a:t>
            </a:r>
            <a:r>
              <a:rPr lang="fr-FR" sz="1600" dirty="0"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fr-FR" sz="1600" dirty="0" smtClean="0">
                <a:latin typeface="Simplified Arabic" pitchFamily="18" charset="-78"/>
                <a:cs typeface="Simplified Arabic" pitchFamily="18" charset="-78"/>
              </a:rPr>
              <a:t> fois </a:t>
            </a:r>
            <a:r>
              <a:rPr lang="fr-FR" sz="1600" dirty="0">
                <a:latin typeface="Simplified Arabic" pitchFamily="18" charset="-78"/>
                <a:cs typeface="Simplified Arabic" pitchFamily="18" charset="-78"/>
              </a:rPr>
              <a:t>4</a:t>
            </a:r>
            <a:r>
              <a:rPr lang="fr-FR" sz="1600" dirty="0" smtClean="0">
                <a:latin typeface="Simplified Arabic" pitchFamily="18" charset="-78"/>
                <a:cs typeface="Simplified Arabic" pitchFamily="18" charset="-78"/>
              </a:rPr>
              <a:t> étoiles ou 4 fois 3 étoiles, tu obtiens la ceinture blanche</a:t>
            </a:r>
            <a:r>
              <a:rPr lang="fr-FR" sz="1600" dirty="0" smtClean="0">
                <a:latin typeface="Berlin Sans FB" pitchFamily="34" charset="0"/>
              </a:rPr>
              <a:t>.</a:t>
            </a:r>
            <a:endParaRPr lang="fr-FR" sz="1600" dirty="0">
              <a:latin typeface="Berlin Sans FB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99871" y="19050"/>
            <a:ext cx="4057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rial Rounded MT Bold" pitchFamily="34" charset="0"/>
              </a:rPr>
              <a:t>CEINTURE </a:t>
            </a:r>
            <a:r>
              <a:rPr lang="fr-FR" sz="2800" dirty="0">
                <a:latin typeface="Arial Rounded MT Bold" pitchFamily="34" charset="0"/>
              </a:rPr>
              <a:t> </a:t>
            </a:r>
            <a:r>
              <a:rPr lang="fr-FR" sz="2800" dirty="0" smtClean="0">
                <a:latin typeface="Arial Rounded MT Bold" pitchFamily="34" charset="0"/>
              </a:rPr>
              <a:t>BLANCHE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2008" y="971600"/>
            <a:ext cx="620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Royaltea's color is Violette" pitchFamily="2" charset="0"/>
              </a:rPr>
              <a:t>1</a:t>
            </a:r>
            <a:endParaRPr lang="fr-FR" sz="4000" dirty="0">
              <a:latin typeface="Royaltea's color is Violett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5728" y="3707904"/>
            <a:ext cx="400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Royaltea's color is Violette" pitchFamily="2" charset="0"/>
              </a:rPr>
              <a:t>2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1036" y="6238636"/>
            <a:ext cx="400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Royaltea's color is Violette" pitchFamily="2" charset="0"/>
              </a:rPr>
              <a:t>3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3821852" y="6076240"/>
            <a:ext cx="5764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Téléchargé gratuitement sur : 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www.ecoledecrevette.fr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. Réalisé par Sabrina M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04664" y="1178332"/>
            <a:ext cx="5743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>
                <a:latin typeface="Tooney Loons" pitchFamily="50" charset="0"/>
              </a:rPr>
              <a:t>Souligne seulement les groupes de mots qui forment </a:t>
            </a:r>
          </a:p>
          <a:p>
            <a:r>
              <a:rPr lang="fr-FR" sz="1400" u="sng" dirty="0" smtClean="0">
                <a:latin typeface="Tooney Loons" pitchFamily="50" charset="0"/>
              </a:rPr>
              <a:t>une phrase :</a:t>
            </a:r>
            <a:endParaRPr lang="fr-FR" sz="1400" u="sng" dirty="0">
              <a:latin typeface="Tooney Loons" pitchFamily="50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17577" y="1617931"/>
            <a:ext cx="355417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Nous sortons dans la cour.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Berlin Sans FB" pitchFamily="34" charset="0"/>
              </a:rPr>
              <a:t>l</a:t>
            </a:r>
            <a:r>
              <a:rPr lang="fr-FR" dirty="0" smtClean="0">
                <a:latin typeface="Berlin Sans FB" pitchFamily="34" charset="0"/>
              </a:rPr>
              <a:t>e bois brûle dans la cheminée.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Ce chien se chambre facilement.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Les lapins mangent des carottes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Les filles jouent à la corde à sauter. </a:t>
            </a:r>
          </a:p>
        </p:txBody>
      </p:sp>
      <p:pic>
        <p:nvPicPr>
          <p:cNvPr id="35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1288" y="1265781"/>
            <a:ext cx="440474" cy="435772"/>
          </a:xfrm>
          <a:prstGeom prst="rect">
            <a:avLst/>
          </a:prstGeom>
          <a:noFill/>
        </p:spPr>
      </p:pic>
      <p:pic>
        <p:nvPicPr>
          <p:cNvPr id="36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1288" y="1701553"/>
            <a:ext cx="440474" cy="435772"/>
          </a:xfrm>
          <a:prstGeom prst="rect">
            <a:avLst/>
          </a:prstGeom>
          <a:noFill/>
        </p:spPr>
      </p:pic>
      <p:pic>
        <p:nvPicPr>
          <p:cNvPr id="37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6664" y="2193875"/>
            <a:ext cx="440474" cy="435772"/>
          </a:xfrm>
          <a:prstGeom prst="rect">
            <a:avLst/>
          </a:prstGeom>
          <a:noFill/>
        </p:spPr>
      </p:pic>
      <p:pic>
        <p:nvPicPr>
          <p:cNvPr id="38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5912" y="2702843"/>
            <a:ext cx="436710" cy="432048"/>
          </a:xfrm>
          <a:prstGeom prst="rect">
            <a:avLst/>
          </a:prstGeom>
          <a:noFill/>
        </p:spPr>
      </p:pic>
      <p:sp>
        <p:nvSpPr>
          <p:cNvPr id="45" name="ZoneTexte 44"/>
          <p:cNvSpPr txBox="1"/>
          <p:nvPr/>
        </p:nvSpPr>
        <p:spPr>
          <a:xfrm>
            <a:off x="449288" y="3920785"/>
            <a:ext cx="5447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latin typeface="Tooney Loons" pitchFamily="50" charset="0"/>
              </a:rPr>
              <a:t> </a:t>
            </a:r>
            <a:r>
              <a:rPr lang="fr-FR" sz="1400" u="sng" dirty="0" smtClean="0">
                <a:latin typeface="Tooney Loons" pitchFamily="50" charset="0"/>
              </a:rPr>
              <a:t>Ajoute les points et les majuscules pour faire </a:t>
            </a:r>
          </a:p>
          <a:p>
            <a:r>
              <a:rPr lang="fr-FR" sz="1400" u="sng" dirty="0">
                <a:latin typeface="Tooney Loons" pitchFamily="50" charset="0"/>
              </a:rPr>
              <a:t> </a:t>
            </a:r>
            <a:r>
              <a:rPr lang="fr-FR" sz="1400" u="sng" dirty="0" smtClean="0">
                <a:latin typeface="Tooney Loons" pitchFamily="50" charset="0"/>
              </a:rPr>
              <a:t>des phrases  </a:t>
            </a:r>
            <a:r>
              <a:rPr lang="fr-FR" u="sng" dirty="0" smtClean="0">
                <a:latin typeface="Tooney Loons" pitchFamily="50" charset="0"/>
              </a:rPr>
              <a:t>:</a:t>
            </a:r>
            <a:endParaRPr lang="fr-FR" u="sng" dirty="0">
              <a:latin typeface="Tooney Loons" pitchFamily="50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53607" y="4539235"/>
            <a:ext cx="52052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Berlin Sans FB" pitchFamily="34" charset="0"/>
              </a:rPr>
              <a:t>l</a:t>
            </a:r>
            <a:r>
              <a:rPr lang="fr-FR" dirty="0" smtClean="0">
                <a:latin typeface="Berlin Sans FB" pitchFamily="34" charset="0"/>
              </a:rPr>
              <a:t>es lacets de tes chaussures sont défaits le mécanicien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change les pneus de ma voiture le plombier répare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 le robinet toute la classe va à la piscine mes parents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préparent le repas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404664" y="6285602"/>
            <a:ext cx="5416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>
                <a:latin typeface="Tooney Loons" pitchFamily="50" charset="0"/>
              </a:rPr>
              <a:t>Entoure les majuscules en rouge, les points en </a:t>
            </a:r>
          </a:p>
          <a:p>
            <a:r>
              <a:rPr lang="fr-FR" sz="1400" u="sng" dirty="0">
                <a:latin typeface="Tooney Loons" pitchFamily="50" charset="0"/>
              </a:rPr>
              <a:t>n</a:t>
            </a:r>
            <a:r>
              <a:rPr lang="fr-FR" sz="1400" u="sng" dirty="0" smtClean="0">
                <a:latin typeface="Tooney Loons" pitchFamily="50" charset="0"/>
              </a:rPr>
              <a:t>oir et les virgules en vert</a:t>
            </a:r>
            <a:r>
              <a:rPr lang="fr-FR" u="sng" dirty="0" smtClean="0">
                <a:latin typeface="Tooney Loons" pitchFamily="50" charset="0"/>
              </a:rPr>
              <a:t>:</a:t>
            </a:r>
            <a:endParaRPr lang="fr-FR" u="sng" dirty="0">
              <a:latin typeface="Tooney Loons" pitchFamily="50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82352" y="7007205"/>
            <a:ext cx="56060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Je peux courir, gambader, tourner en rond, j’ai tout mon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Berlin Sans FB" pitchFamily="34" charset="0"/>
              </a:rPr>
              <a:t>temps ! Mais ce que je préfère, c’est nager dans l’eau de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Berlin Sans FB" pitchFamily="34" charset="0"/>
              </a:rPr>
              <a:t>l</a:t>
            </a:r>
            <a:r>
              <a:rPr lang="fr-FR" dirty="0" smtClean="0">
                <a:latin typeface="Berlin Sans FB" pitchFamily="34" charset="0"/>
              </a:rPr>
              <a:t>a rivière. Et vous ?</a:t>
            </a:r>
          </a:p>
          <a:p>
            <a:pPr algn="r">
              <a:lnSpc>
                <a:spcPct val="150000"/>
              </a:lnSpc>
            </a:pPr>
            <a:endParaRPr lang="fr-FR" sz="1600" dirty="0" smtClean="0">
              <a:latin typeface="Agent Orange"/>
            </a:endParaRPr>
          </a:p>
        </p:txBody>
      </p:sp>
      <p:pic>
        <p:nvPicPr>
          <p:cNvPr id="53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5912" y="7136161"/>
            <a:ext cx="436660" cy="432000"/>
          </a:xfrm>
          <a:prstGeom prst="rect">
            <a:avLst/>
          </a:prstGeom>
          <a:noFill/>
        </p:spPr>
      </p:pic>
      <p:pic>
        <p:nvPicPr>
          <p:cNvPr id="54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1288" y="7602132"/>
            <a:ext cx="436661" cy="432000"/>
          </a:xfrm>
          <a:prstGeom prst="rect">
            <a:avLst/>
          </a:prstGeom>
          <a:noFill/>
        </p:spPr>
      </p:pic>
      <p:pic>
        <p:nvPicPr>
          <p:cNvPr id="55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5912" y="8040681"/>
            <a:ext cx="436661" cy="432000"/>
          </a:xfrm>
          <a:prstGeom prst="rect">
            <a:avLst/>
          </a:prstGeom>
          <a:noFill/>
        </p:spPr>
      </p:pic>
      <p:pic>
        <p:nvPicPr>
          <p:cNvPr id="56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1288" y="8466580"/>
            <a:ext cx="436661" cy="432000"/>
          </a:xfrm>
          <a:prstGeom prst="rect">
            <a:avLst/>
          </a:prstGeom>
          <a:noFill/>
        </p:spPr>
      </p:pic>
      <p:pic>
        <p:nvPicPr>
          <p:cNvPr id="29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5912" y="3186607"/>
            <a:ext cx="436660" cy="432000"/>
          </a:xfrm>
          <a:prstGeom prst="rect">
            <a:avLst/>
          </a:prstGeom>
          <a:noFill/>
        </p:spPr>
      </p:pic>
      <p:pic>
        <p:nvPicPr>
          <p:cNvPr id="32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1287" y="6677654"/>
            <a:ext cx="436660" cy="432000"/>
          </a:xfrm>
          <a:prstGeom prst="rect">
            <a:avLst/>
          </a:prstGeom>
          <a:noFill/>
        </p:spPr>
      </p:pic>
      <p:pic>
        <p:nvPicPr>
          <p:cNvPr id="39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1288" y="4019374"/>
            <a:ext cx="440474" cy="435772"/>
          </a:xfrm>
          <a:prstGeom prst="rect">
            <a:avLst/>
          </a:prstGeom>
          <a:noFill/>
        </p:spPr>
      </p:pic>
      <p:pic>
        <p:nvPicPr>
          <p:cNvPr id="40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1288" y="4455146"/>
            <a:ext cx="440474" cy="435772"/>
          </a:xfrm>
          <a:prstGeom prst="rect">
            <a:avLst/>
          </a:prstGeom>
          <a:noFill/>
        </p:spPr>
      </p:pic>
      <p:pic>
        <p:nvPicPr>
          <p:cNvPr id="41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6664" y="4947468"/>
            <a:ext cx="440474" cy="435772"/>
          </a:xfrm>
          <a:prstGeom prst="rect">
            <a:avLst/>
          </a:prstGeom>
          <a:noFill/>
        </p:spPr>
      </p:pic>
      <p:pic>
        <p:nvPicPr>
          <p:cNvPr id="42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5912" y="5456436"/>
            <a:ext cx="436710" cy="432048"/>
          </a:xfrm>
          <a:prstGeom prst="rect">
            <a:avLst/>
          </a:prstGeom>
          <a:noFill/>
        </p:spPr>
      </p:pic>
      <p:pic>
        <p:nvPicPr>
          <p:cNvPr id="43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5912" y="5940200"/>
            <a:ext cx="436660" cy="432000"/>
          </a:xfrm>
          <a:prstGeom prst="rect">
            <a:avLst/>
          </a:prstGeom>
          <a:noFill/>
        </p:spPr>
      </p:pic>
      <p:pic>
        <p:nvPicPr>
          <p:cNvPr id="31" name="Picture 2" descr="https://gifsdomi.files.wordpress.com/2012/05/gifs-animaux-de-la-ferme-le-lapin-160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5760" flipH="1">
            <a:off x="71189" y="172774"/>
            <a:ext cx="921343" cy="79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1161</TotalTime>
  <Words>312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Ce que je sais faire en : grammaire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que je sais en : calcul posé</dc:title>
  <dc:creator>Crevette</dc:creator>
  <cp:lastModifiedBy>Audrey</cp:lastModifiedBy>
  <cp:revision>122</cp:revision>
  <cp:lastPrinted>2012-08-07T23:00:31Z</cp:lastPrinted>
  <dcterms:created xsi:type="dcterms:W3CDTF">2012-05-14T17:41:06Z</dcterms:created>
  <dcterms:modified xsi:type="dcterms:W3CDTF">2015-09-19T12:15:13Z</dcterms:modified>
</cp:coreProperties>
</file>