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37" autoAdjust="0"/>
  </p:normalViewPr>
  <p:slideViewPr>
    <p:cSldViewPr>
      <p:cViewPr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2B07-97A0-4C77-86BB-8531C8A2440C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1AF-5997-4F93-894C-36C39E5AA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81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2B07-97A0-4C77-86BB-8531C8A2440C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1AF-5997-4F93-894C-36C39E5AA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48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2B07-97A0-4C77-86BB-8531C8A2440C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1AF-5997-4F93-894C-36C39E5AA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01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2B07-97A0-4C77-86BB-8531C8A2440C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1AF-5997-4F93-894C-36C39E5AA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57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2B07-97A0-4C77-86BB-8531C8A2440C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1AF-5997-4F93-894C-36C39E5AA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05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2B07-97A0-4C77-86BB-8531C8A2440C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1AF-5997-4F93-894C-36C39E5AA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69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2B07-97A0-4C77-86BB-8531C8A2440C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1AF-5997-4F93-894C-36C39E5AA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385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2B07-97A0-4C77-86BB-8531C8A2440C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1AF-5997-4F93-894C-36C39E5AA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31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2B07-97A0-4C77-86BB-8531C8A2440C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1AF-5997-4F93-894C-36C39E5AA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08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2B07-97A0-4C77-86BB-8531C8A2440C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1AF-5997-4F93-894C-36C39E5AA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4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2B07-97A0-4C77-86BB-8531C8A2440C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1AF-5997-4F93-894C-36C39E5AA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84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92B07-97A0-4C77-86BB-8531C8A2440C}" type="datetimeFigureOut">
              <a:rPr lang="fr-FR" smtClean="0"/>
              <a:t>07/07/2016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41AF-5997-4F93-894C-36C39E5AA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60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768" y="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64" y="0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Audrey\Desktop\CLIPARTS\cliparts jolie leçon\jwDlYOmXYtXd0_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165" y="1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Audrey\Desktop\CLIPARTS\cliparts jolie leçon\jUTh42Ku1eXeK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38" y="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42" y="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662" y="-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Audrey\Desktop\CLIPARTS\cliparts jolie leçon\jwDlYOmXYtXd0_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963" y="-1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Audrey\Desktop\CLIPARTS\cliparts jolie leçon\jUTh42Ku1eXeK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936" y="0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970" y="4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Audrey\Desktop\CLIPARTS\cliparts jolie leçon\jwDlYOmXYtXd0_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271" y="5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Audrey\Desktop\CLIPARTS\cliparts jolie leçon\jUTh42Ku1eXeK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244" y="6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Audrey\Desktop\CLIPARTS\cliparts jolie leçon\jwDlYOmXYtXd0_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069" y="3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Audrey\Desktop\CLIPARTS\cliparts jolie leçon\jUTh42Ku1eXeK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042" y="4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C:\Users\Audrey\Desktop\CLIPARTS\cliparts jolie leçon\jUTh42Ku1eXeK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2141" y="-1386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534179"/>
              </p:ext>
            </p:extLst>
          </p:nvPr>
        </p:nvGraphicFramePr>
        <p:xfrm>
          <a:off x="48162" y="735569"/>
          <a:ext cx="8988334" cy="60906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038"/>
                <a:gridCol w="2356624"/>
                <a:gridCol w="2270966"/>
                <a:gridCol w="1761482"/>
                <a:gridCol w="2016224"/>
              </a:tblGrid>
              <a:tr h="598921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Grammaire</a:t>
                      </a:r>
                    </a:p>
                    <a:p>
                      <a:pPr algn="ctr"/>
                      <a:r>
                        <a:rPr lang="fr-FR" sz="1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Conjugaison</a:t>
                      </a:r>
                      <a:endParaRPr lang="fr-FR" sz="1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Orthographe</a:t>
                      </a:r>
                      <a:endParaRPr lang="fr-FR" sz="1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Vocabulaire</a:t>
                      </a:r>
                      <a:endParaRPr lang="fr-FR" sz="1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Littérature</a:t>
                      </a:r>
                      <a:endParaRPr lang="fr-FR" sz="1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</a:tr>
              <a:tr h="978027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1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La phrase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La </a:t>
                      </a:r>
                      <a:r>
                        <a:rPr lang="fr-FR" sz="1200" dirty="0" err="1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pronomilisation</a:t>
                      </a:r>
                      <a:endParaRPr lang="fr-FR" sz="1200" dirty="0" smtClean="0">
                        <a:solidFill>
                          <a:srgbClr val="00B0F0"/>
                        </a:solidFill>
                        <a:latin typeface="Delius" panose="02000603000000000000" pitchFamily="2" charset="0"/>
                      </a:endParaRP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Passé, présent, futur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7030A0"/>
                          </a:solidFill>
                          <a:latin typeface="Delius" panose="02000603000000000000" pitchFamily="2" charset="0"/>
                        </a:rPr>
                        <a:t>Les types et formes de phrases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7030A0"/>
                          </a:solidFill>
                          <a:latin typeface="Delius" panose="02000603000000000000" pitchFamily="2" charset="0"/>
                        </a:rPr>
                        <a:t>Le présent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(a), (i), 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(o), (é),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 (è), </a:t>
                      </a:r>
                      <a:r>
                        <a:rPr lang="fr-FR" sz="1200" baseline="0" dirty="0" smtClean="0">
                          <a:latin typeface="Delius" panose="02000603000000000000" pitchFamily="2" charset="0"/>
                        </a:rPr>
                        <a:t>(e)</a:t>
                      </a:r>
                    </a:p>
                    <a:p>
                      <a:pPr algn="ctr"/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+ les accents</a:t>
                      </a:r>
                    </a:p>
                    <a:p>
                      <a:pPr algn="ctr"/>
                      <a:r>
                        <a:rPr lang="fr-FR" sz="1200" baseline="0" dirty="0" smtClean="0">
                          <a:solidFill>
                            <a:srgbClr val="7030A0"/>
                          </a:solidFill>
                          <a:latin typeface="Delius" panose="02000603000000000000" pitchFamily="2" charset="0"/>
                        </a:rPr>
                        <a:t>les nb en lettres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les mots de liaison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les lettres finales</a:t>
                      </a:r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fr-FR" sz="1400" u="sng" dirty="0" smtClean="0">
                          <a:latin typeface="Delius" panose="02000603000000000000" pitchFamily="2" charset="0"/>
                        </a:rPr>
                        <a:t>Notions </a:t>
                      </a:r>
                      <a:r>
                        <a:rPr lang="fr-FR" sz="1400" u="sng" dirty="0" err="1" smtClean="0">
                          <a:latin typeface="Delius" panose="02000603000000000000" pitchFamily="2" charset="0"/>
                        </a:rPr>
                        <a:t>rebrassées</a:t>
                      </a:r>
                      <a:r>
                        <a:rPr lang="fr-FR" sz="1400" u="sng" dirty="0" smtClean="0">
                          <a:latin typeface="Delius" panose="02000603000000000000" pitchFamily="2" charset="0"/>
                        </a:rPr>
                        <a:t> tout au long de l’année.</a:t>
                      </a:r>
                    </a:p>
                    <a:p>
                      <a:pPr algn="ctr"/>
                      <a:r>
                        <a:rPr lang="fr-FR" sz="1400" u="sng" dirty="0" smtClean="0">
                          <a:latin typeface="Delius" panose="02000603000000000000" pitchFamily="2" charset="0"/>
                        </a:rPr>
                        <a:t>Ici, par ordre d’arrivée</a:t>
                      </a:r>
                      <a:r>
                        <a:rPr lang="fr-FR" sz="1400" u="sng" baseline="0" dirty="0" smtClean="0">
                          <a:latin typeface="Delius" panose="02000603000000000000" pitchFamily="2" charset="0"/>
                        </a:rPr>
                        <a:t> :</a:t>
                      </a:r>
                    </a:p>
                    <a:p>
                      <a:pPr algn="ctr"/>
                      <a:endParaRPr lang="fr-FR" sz="1400" u="sng" baseline="0" dirty="0" smtClean="0">
                        <a:latin typeface="Delius" panose="02000603000000000000" pitchFamily="2" charset="0"/>
                      </a:endParaRPr>
                    </a:p>
                    <a:p>
                      <a:pPr algn="ctr"/>
                      <a:endParaRPr lang="fr-FR" sz="1400" u="sng" baseline="0" dirty="0" smtClean="0">
                        <a:latin typeface="Delius" panose="02000603000000000000" pitchFamily="2" charset="0"/>
                      </a:endParaRPr>
                    </a:p>
                    <a:p>
                      <a:pPr marL="285750" indent="-285750" algn="ctr">
                        <a:buFont typeface="Wingdings"/>
                        <a:buChar char="l"/>
                      </a:pPr>
                      <a:r>
                        <a:rPr lang="fr-FR" sz="1400" u="none" baseline="0" dirty="0" smtClean="0">
                          <a:latin typeface="Delius" panose="02000603000000000000" pitchFamily="2" charset="0"/>
                          <a:sym typeface="Wingdings"/>
                        </a:rPr>
                        <a:t>Ordre alphabétique</a:t>
                      </a:r>
                    </a:p>
                    <a:p>
                      <a:pPr marL="285750" indent="-285750" algn="ctr">
                        <a:buFont typeface="Wingdings"/>
                        <a:buChar char="l"/>
                      </a:pPr>
                      <a:r>
                        <a:rPr lang="fr-FR" sz="1400" u="none" baseline="0" dirty="0" smtClean="0">
                          <a:latin typeface="Delius" panose="02000603000000000000" pitchFamily="2" charset="0"/>
                          <a:sym typeface="Wingdings"/>
                        </a:rPr>
                        <a:t>Mot-étiquette</a:t>
                      </a:r>
                    </a:p>
                    <a:p>
                      <a:pPr marL="285750" indent="-285750" algn="ctr">
                        <a:buFont typeface="Wingdings"/>
                        <a:buChar char="l"/>
                      </a:pPr>
                      <a:r>
                        <a:rPr lang="fr-FR" sz="1400" u="none" baseline="0" dirty="0" smtClean="0">
                          <a:latin typeface="Delius" panose="02000603000000000000" pitchFamily="2" charset="0"/>
                          <a:sym typeface="Wingdings"/>
                        </a:rPr>
                        <a:t>Sens des mots dans le contexte</a:t>
                      </a:r>
                    </a:p>
                    <a:p>
                      <a:pPr marL="285750" indent="-285750" algn="ctr">
                        <a:buFont typeface="Wingdings"/>
                        <a:buChar char="l"/>
                      </a:pPr>
                      <a:r>
                        <a:rPr lang="fr-FR" sz="1400" u="none" baseline="0" dirty="0" smtClean="0">
                          <a:latin typeface="Delius" panose="02000603000000000000" pitchFamily="2" charset="0"/>
                          <a:sym typeface="Wingdings"/>
                        </a:rPr>
                        <a:t>Synonymes</a:t>
                      </a:r>
                    </a:p>
                    <a:p>
                      <a:pPr marL="285750" indent="-285750" algn="ctr">
                        <a:buFont typeface="Wingdings"/>
                        <a:buChar char="l"/>
                      </a:pPr>
                      <a:r>
                        <a:rPr lang="fr-FR" sz="1400" u="none" baseline="0" dirty="0" smtClean="0">
                          <a:latin typeface="Delius" panose="02000603000000000000" pitchFamily="2" charset="0"/>
                          <a:sym typeface="Wingdings"/>
                        </a:rPr>
                        <a:t>Contraires</a:t>
                      </a:r>
                    </a:p>
                    <a:p>
                      <a:pPr marL="285750" indent="-285750" algn="ctr">
                        <a:buFont typeface="Wingdings"/>
                        <a:buChar char="l"/>
                      </a:pPr>
                      <a:r>
                        <a:rPr lang="fr-FR" sz="1400" u="none" baseline="0" dirty="0" smtClean="0">
                          <a:latin typeface="Delius" panose="02000603000000000000" pitchFamily="2" charset="0"/>
                          <a:sym typeface="Wingdings"/>
                        </a:rPr>
                        <a:t>Mot ayant plusieurs sens</a:t>
                      </a:r>
                    </a:p>
                    <a:p>
                      <a:pPr marL="285750" indent="-285750" algn="ctr">
                        <a:buFont typeface="Wingdings"/>
                        <a:buChar char="l"/>
                      </a:pPr>
                      <a:r>
                        <a:rPr lang="fr-FR" sz="1400" u="none" baseline="0" dirty="0" smtClean="0">
                          <a:latin typeface="Delius" panose="02000603000000000000" pitchFamily="2" charset="0"/>
                          <a:sym typeface="Wingdings"/>
                        </a:rPr>
                        <a:t>Mots de la même famille</a:t>
                      </a:r>
                    </a:p>
                    <a:p>
                      <a:pPr marL="285750" indent="-285750" algn="ctr">
                        <a:buFont typeface="Wingdings"/>
                        <a:buChar char="l"/>
                      </a:pPr>
                      <a:r>
                        <a:rPr lang="fr-FR" sz="1400" u="none" baseline="0" dirty="0" smtClean="0">
                          <a:latin typeface="Delius" panose="02000603000000000000" pitchFamily="2" charset="0"/>
                          <a:sym typeface="Wingdings"/>
                        </a:rPr>
                        <a:t>Expressions imagées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Le loup qui voyageait dans le temps</a:t>
                      </a:r>
                    </a:p>
                    <a:p>
                      <a:pPr algn="ctr"/>
                      <a:r>
                        <a:rPr lang="fr-FR" sz="1200" dirty="0" err="1" smtClean="0">
                          <a:latin typeface="Delius" panose="02000603000000000000" pitchFamily="2" charset="0"/>
                        </a:rPr>
                        <a:t>Cromignon</a:t>
                      </a:r>
                      <a:endParaRPr lang="fr-FR" sz="1200" dirty="0" smtClean="0">
                        <a:latin typeface="Delius" panose="02000603000000000000" pitchFamily="2" charset="0"/>
                      </a:endParaRPr>
                    </a:p>
                    <a:p>
                      <a:pPr algn="ctr"/>
                      <a:r>
                        <a:rPr lang="fr-FR" sz="1200" dirty="0" err="1" smtClean="0">
                          <a:latin typeface="Delius" panose="02000603000000000000" pitchFamily="2" charset="0"/>
                        </a:rPr>
                        <a:t>Cropetite</a:t>
                      </a:r>
                      <a:endParaRPr lang="fr-FR" sz="1200" dirty="0" smtClean="0">
                        <a:latin typeface="Delius" panose="02000603000000000000" pitchFamily="2" charset="0"/>
                      </a:endParaRPr>
                    </a:p>
                    <a:p>
                      <a:pPr algn="ctr"/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Le buveur d’encre</a:t>
                      </a:r>
                    </a:p>
                    <a:p>
                      <a:pPr algn="ctr"/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Le coupeur de mots</a:t>
                      </a:r>
                      <a:endParaRPr lang="fr-FR" sz="120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</a:tr>
              <a:tr h="237997">
                <a:tc rowSpan="2"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2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Le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 sujet et le verbe</a:t>
                      </a:r>
                    </a:p>
                    <a:p>
                      <a:pPr algn="ctr"/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L’infinitif du verbe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Nom et déterminant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Le genre et le nombre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(s), (z), </a:t>
                      </a:r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(f),</a:t>
                      </a:r>
                      <a:r>
                        <a:rPr lang="fr-FR" sz="1200" baseline="0" dirty="0" smtClean="0">
                          <a:latin typeface="Delius" panose="02000603000000000000" pitchFamily="2" charset="0"/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(k),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 (g), (j)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7030A0"/>
                          </a:solidFill>
                          <a:latin typeface="Delius" panose="02000603000000000000" pitchFamily="2" charset="0"/>
                        </a:rPr>
                        <a:t>le pluriel des noms1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7030A0"/>
                          </a:solidFill>
                          <a:latin typeface="Delius" panose="02000603000000000000" pitchFamily="2" charset="0"/>
                        </a:rPr>
                        <a:t>le pluriel des noms2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7030A0"/>
                          </a:solidFill>
                          <a:latin typeface="Delius" panose="02000603000000000000" pitchFamily="2" charset="0"/>
                        </a:rPr>
                        <a:t>le féminin des noms</a:t>
                      </a:r>
                      <a:endParaRPr lang="fr-FR" sz="1200" dirty="0" smtClean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37912">
                <a:tc vMerge="1">
                  <a:txBody>
                    <a:bodyPr/>
                    <a:lstStyle/>
                    <a:p>
                      <a:pPr algn="ctr"/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 smtClean="0">
                        <a:solidFill>
                          <a:srgbClr val="00B0F0"/>
                        </a:solidFill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 smtClean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Caius le petit romain</a:t>
                      </a:r>
                    </a:p>
                    <a:p>
                      <a:pPr algn="ctr"/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Luerna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 la petite gauloise</a:t>
                      </a:r>
                    </a:p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Sos Bonobos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89583">
                <a:tc rowSpan="2"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3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Le présent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L’adjectif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7030A0"/>
                          </a:solidFill>
                          <a:latin typeface="Delius" panose="02000603000000000000" pitchFamily="2" charset="0"/>
                        </a:rPr>
                        <a:t>Le futur</a:t>
                      </a:r>
                      <a:endParaRPr lang="fr-FR" sz="1200" baseline="0" dirty="0" smtClean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(an), (on), (in)</a:t>
                      </a:r>
                    </a:p>
                    <a:p>
                      <a:pPr algn="ctr"/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(</a:t>
                      </a:r>
                      <a:r>
                        <a:rPr lang="fr-FR" sz="1200" baseline="0" dirty="0" err="1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gn</a:t>
                      </a:r>
                      <a:r>
                        <a:rPr lang="fr-FR" sz="1200" baseline="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)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7030A0"/>
                          </a:solidFill>
                          <a:latin typeface="Delius" panose="02000603000000000000" pitchFamily="2" charset="0"/>
                        </a:rPr>
                        <a:t>M devant m, p, 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noms en (i, u, e)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 féminin des </a:t>
                      </a:r>
                      <a:r>
                        <a:rPr kumimoji="0" lang="fr-F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adj</a:t>
                      </a:r>
                      <a:endParaRPr lang="fr-FR" sz="1200" dirty="0" smtClean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51578">
                <a:tc vMerge="1">
                  <a:txBody>
                    <a:bodyPr/>
                    <a:lstStyle/>
                    <a:p>
                      <a:pPr algn="ctr"/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baseline="0" dirty="0" smtClean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 smtClean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La vie de château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Agiénor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Ablard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Ma journée au château fort</a:t>
                      </a:r>
                      <a:endParaRPr lang="fr-FR" dirty="0"/>
                    </a:p>
                  </a:txBody>
                  <a:tcPr anchor="ctr"/>
                </a:tc>
              </a:tr>
              <a:tr h="261934">
                <a:tc rowSpan="2"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4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Accord dans le GN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7030A0"/>
                          </a:solidFill>
                          <a:latin typeface="Delius" panose="02000603000000000000" pitchFamily="2" charset="0"/>
                        </a:rPr>
                        <a:t>L’imparfait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7030A0"/>
                          </a:solidFill>
                          <a:latin typeface="Delius" panose="02000603000000000000" pitchFamily="2" charset="0"/>
                        </a:rPr>
                        <a:t>Le passé composé</a:t>
                      </a:r>
                      <a:endParaRPr lang="fr-FR" sz="1200" dirty="0">
                        <a:solidFill>
                          <a:srgbClr val="7030A0"/>
                        </a:solidFill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(ou/</a:t>
                      </a:r>
                      <a:r>
                        <a:rPr lang="fr-FR" sz="1200" dirty="0" err="1" smtClean="0">
                          <a:latin typeface="Delius" panose="02000603000000000000" pitchFamily="2" charset="0"/>
                        </a:rPr>
                        <a:t>oi</a:t>
                      </a:r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/on),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 (</a:t>
                      </a:r>
                      <a:r>
                        <a:rPr lang="fr-FR" sz="1200" dirty="0" err="1" smtClean="0">
                          <a:latin typeface="Delius" panose="02000603000000000000" pitchFamily="2" charset="0"/>
                        </a:rPr>
                        <a:t>ia</a:t>
                      </a:r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/ai/</a:t>
                      </a:r>
                      <a:r>
                        <a:rPr lang="fr-FR" sz="1200" dirty="0" err="1" smtClean="0">
                          <a:latin typeface="Delius" panose="02000603000000000000" pitchFamily="2" charset="0"/>
                        </a:rPr>
                        <a:t>ain</a:t>
                      </a:r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/</a:t>
                      </a:r>
                      <a:r>
                        <a:rPr lang="fr-FR" sz="1200" dirty="0" err="1" smtClean="0">
                          <a:latin typeface="Delius" panose="02000603000000000000" pitchFamily="2" charset="0"/>
                        </a:rPr>
                        <a:t>ian</a:t>
                      </a:r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), (</a:t>
                      </a:r>
                      <a:r>
                        <a:rPr lang="fr-FR" sz="1200" dirty="0" err="1" smtClean="0">
                          <a:latin typeface="Delius" panose="02000603000000000000" pitchFamily="2" charset="0"/>
                        </a:rPr>
                        <a:t>ein</a:t>
                      </a:r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/</a:t>
                      </a:r>
                      <a:r>
                        <a:rPr lang="fr-FR" sz="1200" dirty="0" err="1" smtClean="0">
                          <a:latin typeface="Delius" panose="02000603000000000000" pitchFamily="2" charset="0"/>
                        </a:rPr>
                        <a:t>ien</a:t>
                      </a:r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)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(</a:t>
                      </a:r>
                      <a:r>
                        <a:rPr lang="fr-FR" sz="1200" dirty="0" err="1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ill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), (ail, </a:t>
                      </a:r>
                      <a:r>
                        <a:rPr lang="fr-FR" sz="1200" dirty="0" err="1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euil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ouil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…), 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Les valeurs de la lettre 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l’accord de l’adjectif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l’acc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 sujet/verbe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L’acc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 sujet/verbe 2</a:t>
                      </a:r>
                      <a:endParaRPr lang="fr-FR" sz="1200" dirty="0">
                        <a:solidFill>
                          <a:srgbClr val="7030A0"/>
                        </a:solidFill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21468">
                <a:tc vMerge="1">
                  <a:txBody>
                    <a:bodyPr/>
                    <a:lstStyle/>
                    <a:p>
                      <a:pPr algn="ctr"/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rgbClr val="7030A0"/>
                        </a:solidFill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rgbClr val="7030A0"/>
                        </a:solidFill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La petite poule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 qui voulait voir la mer</a:t>
                      </a:r>
                    </a:p>
                    <a:p>
                      <a:pPr algn="ctr"/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A la cour du roi soleil</a:t>
                      </a:r>
                    </a:p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Mr Blaireau et Mme Renarde</a:t>
                      </a:r>
                    </a:p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Les minuscules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112353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5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F0"/>
                          </a:solidFill>
                          <a:latin typeface="Delius" panose="02000603000000000000" pitchFamily="2" charset="0"/>
                        </a:rPr>
                        <a:t>Le futur</a:t>
                      </a:r>
                      <a:endParaRPr lang="fr-FR" sz="1200" dirty="0">
                        <a:solidFill>
                          <a:srgbClr val="00B0F0"/>
                        </a:solidFill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(f/v), (g/j)</a:t>
                      </a:r>
                    </a:p>
                    <a:p>
                      <a:pPr algn="ctr"/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Les valeurs de la lettre (s)</a:t>
                      </a:r>
                    </a:p>
                    <a:p>
                      <a:pPr algn="ctr"/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M devant m, p, b</a:t>
                      </a:r>
                    </a:p>
                    <a:p>
                      <a:pPr algn="ctr"/>
                      <a:r>
                        <a:rPr kumimoji="0" lang="fr-F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les homonymes </a:t>
                      </a:r>
                    </a:p>
                    <a:p>
                      <a:pPr algn="ctr"/>
                      <a:r>
                        <a:rPr kumimoji="0" lang="fr-F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les homophones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L’école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 de Mamy Jeanne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Qui a tué Minou Bonbon</a:t>
                      </a:r>
                    </a:p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Les doigts rouges</a:t>
                      </a:r>
                    </a:p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John Chatterton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85286" y="260648"/>
            <a:ext cx="8638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>
                <a:latin typeface="Alamain" panose="020B0603050302020204" pitchFamily="34" charset="0"/>
              </a:rPr>
              <a:t>Progression Maîtrise de la langue - CE1/CE2</a:t>
            </a:r>
            <a:endParaRPr lang="fr-FR" sz="2400" b="1" dirty="0">
              <a:latin typeface="Alamain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45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768" y="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64" y="0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Audrey\Desktop\CLIPARTS\cliparts jolie leçon\jwDlYOmXYtXd0_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165" y="1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Audrey\Desktop\CLIPARTS\cliparts jolie leçon\jUTh42Ku1eXeK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38" y="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42" y="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662" y="-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Audrey\Desktop\CLIPARTS\cliparts jolie leçon\jwDlYOmXYtXd0_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963" y="-1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Audrey\Desktop\CLIPARTS\cliparts jolie leçon\jUTh42Ku1eXeK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936" y="0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970" y="4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Audrey\Desktop\CLIPARTS\cliparts jolie leçon\jwDlYOmXYtXd0_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271" y="5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Audrey\Desktop\CLIPARTS\cliparts jolie leçon\jUTh42Ku1eXeK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244" y="6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Audrey\Desktop\CLIPARTS\cliparts jolie leçon\jwDlYOmXYtXd0_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069" y="3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Audrey\Desktop\CLIPARTS\cliparts jolie leçon\jUTh42Ku1eXeK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042" y="4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C:\Users\Audrey\Desktop\CLIPARTS\cliparts jolie leçon\jUTh42Ku1eXeK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2141" y="-1386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281155"/>
              </p:ext>
            </p:extLst>
          </p:nvPr>
        </p:nvGraphicFramePr>
        <p:xfrm>
          <a:off x="48161" y="652513"/>
          <a:ext cx="8988334" cy="61841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3844"/>
                <a:gridCol w="2035968"/>
                <a:gridCol w="2126174"/>
                <a:gridCol w="2126174"/>
                <a:gridCol w="2126174"/>
              </a:tblGrid>
              <a:tr h="522063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Numération</a:t>
                      </a:r>
                      <a:endParaRPr lang="fr-FR" sz="1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Calcul</a:t>
                      </a:r>
                      <a:endParaRPr lang="fr-FR" sz="1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Grandeurs /</a:t>
                      </a:r>
                      <a:r>
                        <a:rPr lang="fr-FR" sz="1800" baseline="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 </a:t>
                      </a:r>
                      <a:r>
                        <a:rPr lang="fr-FR" sz="1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mesures</a:t>
                      </a:r>
                      <a:endParaRPr lang="fr-FR" sz="1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Espace  / Géométrie</a:t>
                      </a:r>
                      <a:endParaRPr lang="fr-FR" sz="1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</a:tr>
              <a:tr h="103049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1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lius" panose="02000603000000000000" pitchFamily="2" charset="0"/>
                        </a:rPr>
                        <a:t>Les nombres jusqu’à 69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ordre, écriture, décomposition, comparaison, suite de nombres, dénombrement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Groupements/échanges</a:t>
                      </a:r>
                      <a:endParaRPr lang="fr-FR" sz="140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Poser</a:t>
                      </a:r>
                      <a:r>
                        <a:rPr lang="fr-FR" sz="1200" baseline="0" dirty="0" smtClean="0">
                          <a:latin typeface="Delius" panose="02000603000000000000" pitchFamily="2" charset="0"/>
                        </a:rPr>
                        <a:t> une soustraction et une addition</a:t>
                      </a:r>
                    </a:p>
                    <a:p>
                      <a:pPr algn="ctr"/>
                      <a:r>
                        <a:rPr lang="fr-FR" sz="1200" baseline="0" dirty="0" smtClean="0">
                          <a:latin typeface="Delius" panose="02000603000000000000" pitchFamily="2" charset="0"/>
                        </a:rPr>
                        <a:t>Doubles et moitiés</a:t>
                      </a:r>
                    </a:p>
                    <a:p>
                      <a:pPr algn="ctr"/>
                      <a:r>
                        <a:rPr lang="fr-FR" sz="1200" baseline="0" dirty="0" smtClean="0">
                          <a:latin typeface="Delius" panose="02000603000000000000" pitchFamily="2" charset="0"/>
                        </a:rPr>
                        <a:t>Sommes de 2 nombres</a:t>
                      </a:r>
                    </a:p>
                    <a:p>
                      <a:pPr algn="ctr"/>
                      <a:r>
                        <a:rPr lang="fr-FR" sz="1200" baseline="0" dirty="0" smtClean="0">
                          <a:latin typeface="Delius" panose="02000603000000000000" pitchFamily="2" charset="0"/>
                        </a:rPr>
                        <a:t>Compléments à 10</a:t>
                      </a:r>
                      <a:endParaRPr lang="fr-FR" sz="120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Estimer, mesurer </a:t>
                      </a: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et comparer des longueurs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Tracés à la règle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Alignement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 de points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Repérage dans l’espace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97802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2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lius" panose="02000603000000000000" pitchFamily="2" charset="0"/>
                        </a:rPr>
                        <a:t>Les nombres jusqu’à 100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ordre, écriture, décomposition, comparaison, suite de nombres, dénombrement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Groupements/échanges</a:t>
                      </a:r>
                      <a:endParaRPr lang="fr-FR" sz="140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Addition avec retenue</a:t>
                      </a:r>
                    </a:p>
                    <a:p>
                      <a:pPr algn="ctr"/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Table d’addition</a:t>
                      </a:r>
                    </a:p>
                    <a:p>
                      <a:pPr algn="ctr"/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Calcul</a:t>
                      </a:r>
                      <a:r>
                        <a:rPr lang="fr-FR" sz="1200" baseline="0" dirty="0" smtClean="0">
                          <a:latin typeface="Delius" panose="02000603000000000000" pitchFamily="2" charset="0"/>
                        </a:rPr>
                        <a:t> en ligne</a:t>
                      </a:r>
                      <a:endParaRPr lang="fr-FR" sz="1200" dirty="0" smtClean="0">
                        <a:latin typeface="Delius" panose="02000603000000000000" pitchFamily="2" charset="0"/>
                      </a:endParaRPr>
                    </a:p>
                    <a:p>
                      <a:pPr algn="ctr"/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Compléments à 20 et 50</a:t>
                      </a:r>
                      <a:endParaRPr lang="fr-FR" sz="120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Estimer, mesurer et comparer des durées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Repérage dans le quadrillage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Déplacement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Reproduction de figures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151032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3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lius" panose="02000603000000000000" pitchFamily="2" charset="0"/>
                        </a:rPr>
                        <a:t>Les nombres jusqu’à 199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ordre, écriture, décomposition, comparaison, suite de nombres, dénombrement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Groupements/échanges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Soustraction</a:t>
                      </a:r>
                      <a:r>
                        <a:rPr lang="fr-FR" sz="1200" baseline="0" dirty="0" smtClean="0">
                          <a:latin typeface="Delius" panose="02000603000000000000" pitchFamily="2" charset="0"/>
                        </a:rPr>
                        <a:t> avec retenue</a:t>
                      </a:r>
                    </a:p>
                    <a:p>
                      <a:pPr algn="ctr"/>
                      <a:r>
                        <a:rPr lang="fr-FR" sz="1200" baseline="0" dirty="0" smtClean="0">
                          <a:latin typeface="Delius" panose="02000603000000000000" pitchFamily="2" charset="0"/>
                        </a:rPr>
                        <a:t>Additions à trous</a:t>
                      </a:r>
                    </a:p>
                    <a:p>
                      <a:pPr algn="ctr"/>
                      <a:r>
                        <a:rPr lang="fr-FR" sz="1200" baseline="0" dirty="0" smtClean="0">
                          <a:latin typeface="Delius" panose="02000603000000000000" pitchFamily="2" charset="0"/>
                        </a:rPr>
                        <a:t>Additions réitérée</a:t>
                      </a:r>
                    </a:p>
                    <a:p>
                      <a:pPr algn="ctr"/>
                      <a:r>
                        <a:rPr lang="fr-FR" sz="1200" baseline="0" dirty="0" smtClean="0">
                          <a:latin typeface="Delius" panose="02000603000000000000" pitchFamily="2" charset="0"/>
                        </a:rPr>
                        <a:t>Compléments à 100</a:t>
                      </a:r>
                      <a:endParaRPr lang="fr-FR" sz="120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Unités </a:t>
                      </a: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de longueurs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L’heure (pile + demi)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La 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monnaie (euros)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Droites et segments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Angles droits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4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lius" panose="02000603000000000000" pitchFamily="2" charset="0"/>
                        </a:rPr>
                        <a:t>Les nombres jusqu’à 499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ordre, écriture, décomposition, comparaison, suite de nombres, dénombrement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Groupements/échanges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Tables de 2, 5 et 10</a:t>
                      </a:r>
                      <a:endParaRPr lang="fr-FR" sz="120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L’heure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La monnaie (euros + centimes)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Figures planes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Solides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961568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5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lius" panose="02000603000000000000" pitchFamily="2" charset="0"/>
                        </a:rPr>
                        <a:t>Les nombres jusqu’à 999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ordre, écriture, décomposition, comparaison, suite de nombres, dénombrement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Groupements/échanges</a:t>
                      </a:r>
                      <a:endParaRPr lang="fr-FR" sz="140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Les 3 opérations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Tables de 3 et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Compléments à 1000</a:t>
                      </a:r>
                      <a:endParaRPr lang="fr-FR" sz="120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Estimer et mesurer les masses et comparer les objets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Les volumes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Symétrie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54728" y="260648"/>
            <a:ext cx="7100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 smtClean="0">
                <a:latin typeface="Alamain" panose="020B0603050302020204" pitchFamily="34" charset="0"/>
              </a:rPr>
              <a:t>Progression Mathématiques- CE1</a:t>
            </a:r>
            <a:endParaRPr lang="fr-FR" sz="2800" b="1" dirty="0">
              <a:latin typeface="Alamain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093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C:\Users\Audrey\Desktop\CLIPARTS\cliparts jolie leçon\jbyuRQQNb7cPM5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920" y="5"/>
            <a:ext cx="651600" cy="65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Audrey\Desktop\CLIPARTS\cliparts jolie leçon\jbyuRQQNb7cPM5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891" y="-1223"/>
            <a:ext cx="651600" cy="65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Audrey\Desktop\CLIPARTS\cliparts jolie leçon\jbyuRQQNb7cPM5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39" y="5"/>
            <a:ext cx="651600" cy="65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Audrey\Desktop\CLIPARTS\cliparts jolie leçon\jbyuRQQNb7cPM5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706" y="5"/>
            <a:ext cx="651600" cy="65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Audrey\Desktop\CLIPARTS\cliparts jolie leçon\jbyuRQQNb7cPM5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17" y="5"/>
            <a:ext cx="651600" cy="65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120" y="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216" y="0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C:\Users\Audrey\Desktop\CLIPARTS\cliparts jolie leçon\jwDlYOmXYtXd0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517" y="1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890" y="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014" y="-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C:\Users\Audrey\Desktop\CLIPARTS\cliparts jolie leçon\jwDlYOmXYtXd0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15" y="-1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322" y="4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C:\Users\Audrey\Desktop\CLIPARTS\cliparts jolie leçon\jwDlYOmXYtXd0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623" y="5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C:\Users\Audrey\Desktop\CLIPARTS\cliparts jolie leçon\jwDlYOmXYtXd0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421" y="3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602824"/>
              </p:ext>
            </p:extLst>
          </p:nvPr>
        </p:nvGraphicFramePr>
        <p:xfrm>
          <a:off x="48161" y="652513"/>
          <a:ext cx="8988334" cy="61583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3844"/>
                <a:gridCol w="2035968"/>
                <a:gridCol w="2126174"/>
                <a:gridCol w="2126174"/>
                <a:gridCol w="2126174"/>
              </a:tblGrid>
              <a:tr h="514019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Numération</a:t>
                      </a:r>
                      <a:endParaRPr lang="fr-FR" sz="1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Calcul</a:t>
                      </a:r>
                      <a:endParaRPr lang="fr-FR" sz="1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Grandeurs /</a:t>
                      </a:r>
                      <a:r>
                        <a:rPr lang="fr-FR" sz="1800" baseline="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 </a:t>
                      </a:r>
                      <a:r>
                        <a:rPr lang="fr-FR" sz="1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mesures</a:t>
                      </a:r>
                      <a:endParaRPr lang="fr-FR" sz="1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Espace  / Géométrie</a:t>
                      </a:r>
                    </a:p>
                  </a:txBody>
                  <a:tcPr anchor="ctr"/>
                </a:tc>
              </a:tr>
              <a:tr h="111038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1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lius" panose="02000603000000000000" pitchFamily="2" charset="0"/>
                        </a:rPr>
                        <a:t>Les nombres jusqu’à 999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ordre, écriture, décomposition, comparaison, suite de nombres, dénombrement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Delius" panose="02000603000000000000" pitchFamily="2" charset="0"/>
                        </a:rPr>
                        <a:t>Groupements/échanges</a:t>
                      </a:r>
                      <a:endParaRPr lang="fr-FR" sz="140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lius" panose="02000603000000000000" pitchFamily="2" charset="0"/>
                        </a:rPr>
                        <a:t>Selon</a:t>
                      </a:r>
                      <a:r>
                        <a:rPr lang="fr-FR" sz="1200" baseline="0" dirty="0" smtClean="0">
                          <a:latin typeface="Delius" panose="02000603000000000000" pitchFamily="2" charset="0"/>
                        </a:rPr>
                        <a:t> les connaissances et compétences de chacun, tout au long de l’année </a:t>
                      </a:r>
                      <a:r>
                        <a:rPr lang="fr-FR" sz="1200" baseline="0" dirty="0" smtClean="0">
                          <a:latin typeface="Delius" panose="02000603000000000000" pitchFamily="2" charset="0"/>
                        </a:rPr>
                        <a:t>:</a:t>
                      </a:r>
                    </a:p>
                    <a:p>
                      <a:pPr algn="ctr"/>
                      <a:endParaRPr lang="fr-FR" sz="1200" baseline="0" dirty="0" smtClean="0">
                        <a:latin typeface="Delius" panose="02000603000000000000" pitchFamily="2" charset="0"/>
                      </a:endParaRP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fr-FR" sz="1200" baseline="0" dirty="0" smtClean="0">
                          <a:latin typeface="Delius" panose="02000603000000000000" pitchFamily="2" charset="0"/>
                        </a:rPr>
                        <a:t>Ceintures de calcul </a:t>
                      </a:r>
                      <a:r>
                        <a:rPr lang="fr-FR" sz="1200" baseline="0" dirty="0" smtClean="0">
                          <a:latin typeface="Delius" panose="02000603000000000000" pitchFamily="2" charset="0"/>
                        </a:rPr>
                        <a:t>posé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fr-FR" sz="1200" baseline="0" dirty="0" smtClean="0">
                        <a:latin typeface="Delius" panose="02000603000000000000" pitchFamily="2" charset="0"/>
                      </a:endParaRP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fr-FR" sz="1200" baseline="0" dirty="0" smtClean="0">
                          <a:latin typeface="Delius" panose="02000603000000000000" pitchFamily="2" charset="0"/>
                        </a:rPr>
                        <a:t>Ceintures de calcul </a:t>
                      </a:r>
                      <a:endParaRPr lang="fr-FR" sz="1200" baseline="0" dirty="0" smtClean="0">
                        <a:latin typeface="Delius" panose="02000603000000000000" pitchFamily="2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fr-FR" sz="1200" baseline="0" dirty="0" smtClean="0">
                          <a:latin typeface="Delius" panose="02000603000000000000" pitchFamily="2" charset="0"/>
                        </a:rPr>
                        <a:t>Mental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fr-FR" sz="1200" baseline="0" dirty="0" smtClean="0">
                        <a:latin typeface="Delius" panose="02000603000000000000" pitchFamily="2" charset="0"/>
                      </a:endParaRP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fr-FR" sz="1200" baseline="0" dirty="0" smtClean="0">
                          <a:latin typeface="Delius" panose="02000603000000000000" pitchFamily="2" charset="0"/>
                        </a:rPr>
                        <a:t>Calculs rapides (MDI + multiplication) </a:t>
                      </a:r>
                      <a:endParaRPr lang="fr-FR" sz="1200" baseline="0" dirty="0" smtClean="0">
                        <a:latin typeface="Delius" panose="02000603000000000000" pitchFamily="2" charset="0"/>
                      </a:endParaRPr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fr-FR" sz="1200" baseline="0" dirty="0" smtClean="0">
                        <a:latin typeface="Delius" panose="02000603000000000000" pitchFamily="2" charset="0"/>
                        <a:sym typeface="Wingdings" panose="05000000000000000000" pitchFamily="2" charset="2"/>
                      </a:endParaRP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fr-FR" sz="1200" baseline="0" dirty="0" smtClean="0">
                          <a:latin typeface="Delius" panose="02000603000000000000" pitchFamily="2" charset="0"/>
                          <a:sym typeface="Wingdings" panose="05000000000000000000" pitchFamily="2" charset="2"/>
                        </a:rPr>
                        <a:t>Les doubles, moitiés, demi, quart; triple</a:t>
                      </a:r>
                      <a:endParaRPr lang="fr-FR" sz="120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Estimer, mesurer </a:t>
                      </a: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et comparer des longueurs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Tracés à la règle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Alignement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 de points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Repérage dans l’espace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11038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2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lius" panose="02000603000000000000" pitchFamily="2" charset="0"/>
                        </a:rPr>
                        <a:t>Les nombres jusqu’à 1999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ordre, écriture, décomposition, comparaison, suite de nombres, dénombrement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Groupements/échanges</a:t>
                      </a:r>
                      <a:endParaRPr lang="fr-FR" sz="140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Estimer, mesurer et comparer des durées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Repérage dans le quadrillage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Déplacement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Reproduction de figures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133298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3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lius" panose="02000603000000000000" pitchFamily="2" charset="0"/>
                        </a:rPr>
                        <a:t>Les nombres jusqu’à 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Delius" panose="02000603000000000000" pitchFamily="2" charset="0"/>
                        </a:rPr>
                        <a:t>9</a:t>
                      </a:r>
                      <a:r>
                        <a:rPr lang="fr-FR" sz="1400" baseline="0" dirty="0" smtClean="0">
                          <a:latin typeface="Delius" panose="02000603000000000000" pitchFamily="2" charset="0"/>
                        </a:rPr>
                        <a:t> 999</a:t>
                      </a:r>
                      <a:endParaRPr lang="fr-FR" sz="1400" dirty="0" smtClean="0">
                        <a:latin typeface="Delius" panose="02000603000000000000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ordre, écriture, décomposition, comparaison, suite de nombres, dénombrement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Groupements/échanges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Unités </a:t>
                      </a: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de longueurs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L’heure 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La 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monnaie 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Droites et segments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Angles droits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11038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4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lius" panose="02000603000000000000" pitchFamily="2" charset="0"/>
                        </a:rPr>
                        <a:t>Les nombres jusqu’à 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Delius" panose="02000603000000000000" pitchFamily="2" charset="0"/>
                        </a:rPr>
                        <a:t>19</a:t>
                      </a:r>
                      <a:r>
                        <a:rPr lang="fr-FR" sz="1400" baseline="0" dirty="0" smtClean="0">
                          <a:latin typeface="Delius" panose="02000603000000000000" pitchFamily="2" charset="0"/>
                        </a:rPr>
                        <a:t> 999</a:t>
                      </a:r>
                      <a:endParaRPr lang="fr-FR" sz="1400" dirty="0" smtClean="0">
                        <a:latin typeface="Delius" panose="02000603000000000000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ordre, écriture, décomposition, comparaison, suite de nombres, dénombrement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Groupements/échanges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L’heure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La monnaie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Figures planes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Solides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11038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5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lius" panose="02000603000000000000" pitchFamily="2" charset="0"/>
                        </a:rPr>
                        <a:t>Les nombres jusqu’à 99 999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ordre, écriture, décomposition, comparaison, suite de nombres, dénombrement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Groupements/échanges</a:t>
                      </a:r>
                      <a:endParaRPr lang="fr-FR" sz="140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Estimer et mesurer les masses et comparer les objets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Les volumes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 périmètre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Symétrie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971600" y="260648"/>
            <a:ext cx="7172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 smtClean="0">
                <a:latin typeface="Alamain" panose="020B0603050302020204" pitchFamily="34" charset="0"/>
              </a:rPr>
              <a:t>Progression Mathématiques- CE2</a:t>
            </a:r>
            <a:endParaRPr lang="fr-FR" sz="2800" b="1" dirty="0">
              <a:latin typeface="Alamain" panose="020B0603050302020204" pitchFamily="34" charset="0"/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2771800" y="1772816"/>
            <a:ext cx="0" cy="446449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162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768" y="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64" y="0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Audrey\Desktop\CLIPARTS\cliparts jolie leçon\jwDlYOmXYtXd0_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165" y="1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Audrey\Desktop\CLIPARTS\cliparts jolie leçon\jUTh42Ku1eXeK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38" y="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42" y="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662" y="-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Audrey\Desktop\CLIPARTS\cliparts jolie leçon\jwDlYOmXYtXd0_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963" y="-1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Audrey\Desktop\CLIPARTS\cliparts jolie leçon\jUTh42Ku1eXeK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936" y="0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970" y="4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Audrey\Desktop\CLIPARTS\cliparts jolie leçon\jwDlYOmXYtXd0_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271" y="5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Audrey\Desktop\CLIPARTS\cliparts jolie leçon\jUTh42Ku1eXeK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244" y="6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Audrey\Desktop\CLIPARTS\cliparts jolie leçon\jwDlYOmXYtXd0_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069" y="3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Audrey\Desktop\CLIPARTS\cliparts jolie leçon\jUTh42Ku1eXeK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042" y="4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C:\Users\Audrey\Desktop\CLIPARTS\cliparts jolie leçon\jUTh42Ku1eXeK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2141" y="-1386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628323"/>
              </p:ext>
            </p:extLst>
          </p:nvPr>
        </p:nvGraphicFramePr>
        <p:xfrm>
          <a:off x="48160" y="652513"/>
          <a:ext cx="8988334" cy="6224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069"/>
                <a:gridCol w="1646493"/>
                <a:gridCol w="1719443"/>
                <a:gridCol w="1719443"/>
                <a:gridCol w="1719443"/>
                <a:gridCol w="1719443"/>
              </a:tblGrid>
              <a:tr h="620054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Espace</a:t>
                      </a:r>
                      <a:endParaRPr lang="fr-FR" sz="1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Temps</a:t>
                      </a:r>
                      <a:endParaRPr lang="fr-FR" sz="1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Matière / Vivant</a:t>
                      </a:r>
                      <a:endParaRPr lang="fr-FR" sz="1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Education</a:t>
                      </a:r>
                      <a:r>
                        <a:rPr lang="fr-FR" sz="1600" baseline="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 civique</a:t>
                      </a:r>
                      <a:endParaRPr lang="fr-FR" sz="16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Histoire des arts</a:t>
                      </a:r>
                      <a:endParaRPr lang="fr-FR" sz="17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</a:tr>
              <a:tr h="97437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1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Les différentes représentations de la terre</a:t>
                      </a:r>
                    </a:p>
                    <a:p>
                      <a:pPr algn="ctr"/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Les mers et océans </a:t>
                      </a:r>
                    </a:p>
                    <a:p>
                      <a:pPr algn="ctr"/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Les continents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Les jours de la semaine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Les mois de l’année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Au temps de la Préhistoire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 cycle de l’eau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Les règles de vie de la classe et de l’école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 respect de l’environnement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Grotte de Lascaux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Grotte de Chauvet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Vénus de Willendorf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Mégalithes de Carnac</a:t>
                      </a:r>
                    </a:p>
                  </a:txBody>
                  <a:tcPr marL="68580" marR="68580" marT="0" marB="0" anchor="ctr"/>
                </a:tc>
              </a:tr>
              <a:tr h="100580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2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La carte de France</a:t>
                      </a:r>
                    </a:p>
                    <a:p>
                      <a:pPr algn="ctr"/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Reconnaissance de sa forme</a:t>
                      </a:r>
                    </a:p>
                    <a:p>
                      <a:pPr algn="ctr"/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Ses villes et ses reliefs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L’automne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  11 novembre 1918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Au temps de l’Antiquité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Les végétaux 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Plantation de lentilles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 cycle de vie d’un arbre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De la fleur au fruit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 respect de l’environnement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Pont du Gard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Temple d’Abu </a:t>
                      </a:r>
                      <a:r>
                        <a:rPr lang="fr-FR" sz="1200" kern="1200" baseline="0" dirty="0" err="1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Simbel</a:t>
                      </a:r>
                      <a:endParaRPr lang="fr-FR" sz="1200" kern="1200" baseline="0" dirty="0" smtClean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Arènes d’Arles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Colisée de Rome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err="1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Odysée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 d’Homère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19892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3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Représentation simple de l’espace familier :</a:t>
                      </a:r>
                    </a:p>
                    <a:p>
                      <a:pPr algn="ctr"/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La carte sensible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L’hiver</a:t>
                      </a:r>
                    </a:p>
                    <a:p>
                      <a:pPr algn="ctr"/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Au Moyen-Age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La Terre et les astres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 soleil et la lune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 recyclage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Notre Dame de Paris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Cité de Carcassonne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Robin des bois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Les spectacles de troubadours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413268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4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Comparer </a:t>
                      </a: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quelques paysages familiers : littoraux 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montagnards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 printemps</a:t>
                      </a:r>
                    </a:p>
                    <a:p>
                      <a:pPr algn="ctr"/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Aux temps modernes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Les végétaux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Plantation de capucines et de bulbes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Les symboles de la République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Les objets et la sécurité : prévenir, protéger, alerter, intervenir auprès de la victime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Château de Versailles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Les jardins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La </a:t>
                      </a:r>
                      <a:r>
                        <a:rPr lang="fr-FR" sz="1200" kern="1200" baseline="0" dirty="0" err="1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joconde</a:t>
                      </a:r>
                      <a:endParaRPr lang="fr-FR" sz="1200" kern="1200" baseline="0" dirty="0" smtClean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La marseillaise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 4 saisons de Vivaldi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Fables de la Fontaine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8764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5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Comparer quelques paysages familiers : urbains et ruraux.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L’été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 8 mai 1945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A l’époque contemporaine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L’électricité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Les dangers de la rue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Tour Eiffel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Statue de la liberté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Nymphéas de Monet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Keith </a:t>
                      </a:r>
                      <a:r>
                        <a:rPr lang="fr-FR" sz="1200" kern="1200" baseline="0" dirty="0" err="1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Haring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98117" y="260648"/>
            <a:ext cx="8613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>
                <a:latin typeface="Alamain" panose="020B0603050302020204" pitchFamily="34" charset="0"/>
              </a:rPr>
              <a:t>Progression Découverte du monde- CE1/ CE2</a:t>
            </a:r>
            <a:endParaRPr lang="fr-FR" sz="2400" b="1" dirty="0">
              <a:latin typeface="Alamain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497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C:\Users\Audrey\Desktop\CLIPARTS\cliparts jolie leçon\jUTh42Ku1eXeK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244" y="6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Audrey\Desktop\CLIPARTS\cliparts jolie leçon\jUTh42Ku1eXeK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2141" y="-1386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Audrey\Desktop\CLIPARTS\cliparts jolie leçon\jbyuRQQNb7cPM5_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539" y="-1223"/>
            <a:ext cx="651600" cy="65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Audrey\Desktop\CLIPARTS\cliparts jolie leçon\jbyuRQQNb7cPM5_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354" y="5"/>
            <a:ext cx="651600" cy="65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768" y="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64" y="0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C:\Users\Audrey\Desktop\CLIPARTS\cliparts jolie leçon\jwDlYOmXYtXd0_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165" y="1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42" y="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662" y="-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C:\Users\Audrey\Desktop\CLIPARTS\cliparts jolie leçon\jwDlYOmXYtXd0_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963" y="-1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Audrey\Desktop\CLIPARTS\cliparts jolie leçon\jVsSiiz1VcDxa_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970" y="4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C:\Users\Audrey\Desktop\CLIPARTS\cliparts jolie leçon\jwDlYOmXYtXd0_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271" y="5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C:\Users\Audrey\Desktop\CLIPARTS\cliparts jolie leçon\jwDlYOmXYtXd0_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069" y="3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801470"/>
              </p:ext>
            </p:extLst>
          </p:nvPr>
        </p:nvGraphicFramePr>
        <p:xfrm>
          <a:off x="48160" y="748472"/>
          <a:ext cx="8988335" cy="5992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5408"/>
                <a:gridCol w="2232248"/>
                <a:gridCol w="3335730"/>
                <a:gridCol w="2784949"/>
              </a:tblGrid>
              <a:tr h="149453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1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My name is </a:t>
                      </a:r>
                      <a:r>
                        <a:rPr lang="en-US" sz="1400" b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…</a:t>
                      </a:r>
                      <a:r>
                        <a:rPr lang="en-US" sz="1400" b="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 </a:t>
                      </a:r>
                      <a:endParaRPr lang="fr-FR" sz="1100" b="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How are you?</a:t>
                      </a:r>
                      <a:endParaRPr lang="fr-FR" sz="1100" b="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 </a:t>
                      </a:r>
                      <a:r>
                        <a:rPr lang="en-US" sz="1400" b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Numbers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Colours</a:t>
                      </a:r>
                      <a:endParaRPr lang="fr-FR" sz="1100" b="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 </a:t>
                      </a:r>
                      <a:r>
                        <a:rPr lang="en-US" sz="1400" b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Halloween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Savoir </a:t>
                      </a:r>
                      <a:r>
                        <a:rPr lang="en-US" sz="900" dirty="0" err="1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utiliser</a:t>
                      </a: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:</a:t>
                      </a: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My name is </a:t>
                      </a: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Tooney Loons"/>
                        </a:rPr>
                        <a:t>…</a:t>
                      </a: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 What’s your name</a:t>
                      </a: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 </a:t>
                      </a: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?</a:t>
                      </a:r>
                      <a:endParaRPr lang="fr-FR" sz="9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</a:t>
                      </a:r>
                      <a:r>
                        <a:rPr lang="en-US" sz="900" dirty="0" err="1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Connaître</a:t>
                      </a: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les mots</a:t>
                      </a: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 </a:t>
                      </a: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: Hello, Good morning, good, afternoon et </a:t>
                      </a:r>
                      <a:r>
                        <a:rPr lang="en-US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Goodbye, Thank you, You’re welcome</a:t>
                      </a:r>
                      <a:endParaRPr lang="fr-FR" sz="9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Poser la question et y répondre, connaître les mots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 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: fine, </a:t>
                      </a:r>
                      <a:r>
                        <a:rPr lang="fr-FR" sz="900" dirty="0" err="1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sad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, </a:t>
                      </a:r>
                      <a:r>
                        <a:rPr lang="fr-FR" sz="900" dirty="0" err="1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so,so</a:t>
                      </a:r>
                      <a:endParaRPr lang="fr-FR" sz="9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Connaître 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les nombres de 1 à </a:t>
                      </a: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Connaître une dizaine de couleurs + « </a:t>
                      </a:r>
                      <a:r>
                        <a:rPr lang="fr-FR" sz="900" dirty="0" err="1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What</a:t>
                      </a: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900" dirty="0" err="1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colour</a:t>
                      </a:r>
                      <a:r>
                        <a:rPr lang="fr-FR" sz="900" baseline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900" baseline="0" dirty="0" err="1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is</a:t>
                      </a:r>
                      <a:r>
                        <a:rPr lang="fr-FR" sz="900" baseline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…. ?</a:t>
                      </a:r>
                      <a:endParaRPr lang="fr-FR" sz="9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Découvrir une fête traditionnelle</a:t>
                      </a:r>
                      <a:endParaRPr lang="fr-FR" sz="9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Savoir utiliser les formule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 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: «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 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Is </a:t>
                      </a:r>
                      <a:r>
                        <a:rPr lang="fr-FR" sz="900" dirty="0" err="1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it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…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 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?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 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Tooney Loons"/>
                        </a:rPr>
                        <a:t>»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et «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 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It </a:t>
                      </a:r>
                      <a:r>
                        <a:rPr lang="fr-FR" sz="900" dirty="0" err="1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is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…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 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Tooney Loons"/>
                        </a:rPr>
                        <a:t>»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♪</a:t>
                      </a:r>
                      <a:r>
                        <a:rPr lang="fr-FR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 </a:t>
                      </a:r>
                      <a:r>
                        <a:rPr lang="fr-FR" sz="1100" dirty="0" err="1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Goodmorning</a:t>
                      </a:r>
                      <a:endParaRPr lang="fr-FR" sz="11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♪V</a:t>
                      </a:r>
                      <a:r>
                        <a:rPr lang="fr-FR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Ten in the bed</a:t>
                      </a:r>
                      <a:endParaRPr lang="fr-FR" sz="11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 </a:t>
                      </a: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V</a:t>
                      </a:r>
                      <a:r>
                        <a:rPr lang="en-US" sz="1100" baseline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First </a:t>
                      </a:r>
                      <a:r>
                        <a:rPr lang="en-US" sz="11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word, numbers</a:t>
                      </a:r>
                      <a:endParaRPr lang="fr-FR" sz="11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♥ 1,2,3 to the </a:t>
                      </a: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zoo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♥ Spot can count</a:t>
                      </a:r>
                      <a:endParaRPr lang="fr-FR" sz="1100" dirty="0" smtClean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♥ </a:t>
                      </a:r>
                      <a:r>
                        <a:rPr lang="en-US" sz="11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Cat and Mouse </a:t>
                      </a: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Feelings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♪</a:t>
                      </a:r>
                      <a:r>
                        <a:rPr lang="fr-FR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Go away</a:t>
                      </a:r>
                      <a:endParaRPr lang="fr-FR" sz="11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66418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2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Les consignes de la </a:t>
                      </a:r>
                      <a:r>
                        <a:rPr lang="fr-FR" sz="1400" b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classe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Le Royaume-Uni</a:t>
                      </a:r>
                      <a:endParaRPr lang="fr-FR" sz="1100" b="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 </a:t>
                      </a:r>
                      <a:r>
                        <a:rPr lang="fr-FR" sz="1400" b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Christmas</a:t>
                      </a:r>
                      <a:endParaRPr lang="fr-FR" sz="1100" b="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Comprendre une dizaine de consignes de </a:t>
                      </a: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classe</a:t>
                      </a:r>
                      <a:endParaRPr lang="fr-FR" sz="9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Connaître</a:t>
                      </a:r>
                      <a:r>
                        <a:rPr lang="fr-FR" sz="900" baseline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les principaux emblèmes et caractéristiques du Royaume-Uni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900" baseline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Connaître les traditions anglaises de Noël</a:t>
                      </a:r>
                      <a:endParaRPr lang="fr-FR" sz="9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Ecrire une formule de Noël issue de la tradition anglaise</a:t>
                      </a:r>
                      <a:endParaRPr lang="fr-FR" sz="9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♪</a:t>
                      </a:r>
                      <a:r>
                        <a:rPr lang="fr-FR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 </a:t>
                      </a: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S.A.N.T.A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♥ Where is Spot?</a:t>
                      </a:r>
                      <a:endParaRPr lang="fr-FR" sz="1100" dirty="0" smtClean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♥ Cat and Mouse Learn </a:t>
                      </a:r>
                      <a:r>
                        <a:rPr lang="en-US" sz="1100" dirty="0" err="1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Colours</a:t>
                      </a:r>
                      <a:endParaRPr lang="en-US" sz="1100" dirty="0" smtClean="0">
                        <a:effectLst/>
                        <a:latin typeface="Delius" panose="02000603000000000000" pitchFamily="2" charset="0"/>
                        <a:ea typeface="Calibri"/>
                        <a:cs typeface="Courier New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♥ Cat and Mouse go</a:t>
                      </a:r>
                      <a:r>
                        <a:rPr lang="en-US" sz="1100" baseline="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 to London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♥ </a:t>
                      </a: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Times New Roman"/>
                        </a:rPr>
                        <a:t>Hello, I am Charlie from London</a:t>
                      </a:r>
                      <a:endParaRPr lang="fr-FR" sz="1100" dirty="0" smtClean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♪ </a:t>
                      </a:r>
                      <a:r>
                        <a:rPr lang="en-US" sz="11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We wish you a merry </a:t>
                      </a:r>
                      <a:r>
                        <a:rPr lang="en-US" sz="1100" dirty="0" err="1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christmas</a:t>
                      </a:r>
                      <a:endParaRPr lang="fr-FR" sz="11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2035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3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 </a:t>
                      </a:r>
                      <a:r>
                        <a:rPr lang="en-US" sz="1400" b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The </a:t>
                      </a:r>
                      <a:r>
                        <a:rPr lang="en-US" sz="1400" b="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date / the weather</a:t>
                      </a:r>
                      <a:endParaRPr lang="fr-FR" sz="1100" b="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 </a:t>
                      </a:r>
                      <a:r>
                        <a:rPr lang="en-US" sz="1400" b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Food</a:t>
                      </a:r>
                      <a:endParaRPr lang="fr-FR" sz="1100" b="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solidFill>
                            <a:srgbClr val="000000"/>
                          </a:solidFill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Savoir poser la question «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 </a:t>
                      </a:r>
                      <a:r>
                        <a:rPr lang="fr-FR" sz="900" dirty="0" err="1">
                          <a:solidFill>
                            <a:srgbClr val="000000"/>
                          </a:solidFill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what’s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the </a:t>
                      </a:r>
                      <a:r>
                        <a:rPr lang="fr-FR" sz="900" dirty="0" err="1">
                          <a:solidFill>
                            <a:srgbClr val="000000"/>
                          </a:solidFill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day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900" dirty="0" err="1">
                          <a:solidFill>
                            <a:srgbClr val="000000"/>
                          </a:solidFill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today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 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Delius" panose="02000603000000000000" pitchFamily="2" charset="0"/>
                          <a:ea typeface="Calibri"/>
                          <a:cs typeface="Tooney Loons"/>
                        </a:rPr>
                        <a:t>»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+  Connaître les jours de la semaine</a:t>
                      </a:r>
                      <a:endParaRPr lang="fr-FR" sz="9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Connaître différentes façons de donner la </a:t>
                      </a:r>
                      <a:r>
                        <a:rPr lang="fr-FR" sz="900" dirty="0" smtClean="0">
                          <a:solidFill>
                            <a:srgbClr val="000000"/>
                          </a:solidFill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météo</a:t>
                      </a:r>
                      <a:endParaRPr lang="fr-FR" sz="9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Exprimer 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ses gouts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 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;  Connaître les structures: Do </a:t>
                      </a:r>
                      <a:r>
                        <a:rPr lang="fr-FR" sz="900" dirty="0" err="1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you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900" dirty="0" err="1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like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…? </a:t>
                      </a: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Yes, I </a:t>
                      </a:r>
                      <a:r>
                        <a:rPr lang="en-US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do, No, I don’t; </a:t>
                      </a: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I like, I don’t like</a:t>
                      </a:r>
                      <a:endParaRPr lang="fr-FR" sz="9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♪V</a:t>
                      </a:r>
                      <a:r>
                        <a:rPr lang="fr-FR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Days of the week</a:t>
                      </a:r>
                      <a:endParaRPr lang="fr-FR" sz="11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♥ Today is </a:t>
                      </a: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Monday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♥ Cat and Mouse eat</a:t>
                      </a:r>
                      <a:r>
                        <a:rPr lang="en-US" sz="1100" baseline="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 good food</a:t>
                      </a:r>
                      <a:endParaRPr lang="en-US" sz="1100" dirty="0" smtClean="0">
                        <a:effectLst/>
                        <a:latin typeface="Delius" panose="02000603000000000000" pitchFamily="2" charset="0"/>
                        <a:ea typeface="Calibri"/>
                        <a:cs typeface="Courier New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♥ </a:t>
                      </a:r>
                      <a:r>
                        <a:rPr lang="en-US" sz="11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Ketchup on your flakes</a:t>
                      </a:r>
                      <a:endParaRPr lang="fr-FR" sz="11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45172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4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The body</a:t>
                      </a:r>
                      <a:endParaRPr lang="fr-FR" sz="1100" b="0" dirty="0" smtClean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Clothes</a:t>
                      </a:r>
                      <a:endParaRPr lang="fr-FR" sz="1100" b="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 </a:t>
                      </a:r>
                      <a:r>
                        <a:rPr lang="en-US" sz="1400" b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Family</a:t>
                      </a:r>
                      <a:endParaRPr lang="fr-FR" sz="1100" b="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 </a:t>
                      </a:r>
                      <a:endParaRPr lang="fr-FR" sz="1100" b="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Utiliser de nouvelles structures</a:t>
                      </a: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 </a:t>
                      </a: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: </a:t>
                      </a: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Tooney Loons"/>
                        </a:rPr>
                        <a:t>«</a:t>
                      </a: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 </a:t>
                      </a:r>
                      <a:r>
                        <a:rPr lang="fr-FR" sz="900" dirty="0" err="1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What</a:t>
                      </a: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have </a:t>
                      </a:r>
                      <a:r>
                        <a:rPr lang="fr-FR" sz="900" dirty="0" err="1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you</a:t>
                      </a: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900" dirty="0" err="1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got</a:t>
                      </a: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 </a:t>
                      </a: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? </a:t>
                      </a:r>
                      <a:r>
                        <a:rPr lang="fr-FR" sz="900" dirty="0" err="1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I</a:t>
                      </a:r>
                      <a:r>
                        <a:rPr lang="fr-FR" sz="900" dirty="0" err="1" smtClean="0">
                          <a:effectLst/>
                          <a:latin typeface="Delius" panose="02000603000000000000" pitchFamily="2" charset="0"/>
                          <a:ea typeface="Calibri"/>
                          <a:cs typeface="Tooney Loons"/>
                        </a:rPr>
                        <a:t>’</a:t>
                      </a:r>
                      <a:r>
                        <a:rPr lang="fr-FR" sz="900" dirty="0" err="1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ve</a:t>
                      </a: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900" dirty="0" err="1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got</a:t>
                      </a: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Tooney Loons"/>
                        </a:rPr>
                        <a:t>…</a:t>
                      </a:r>
                      <a:endParaRPr lang="fr-FR" sz="900" dirty="0" smtClean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</a:t>
                      </a:r>
                      <a:r>
                        <a:rPr lang="en-US" sz="900" dirty="0" err="1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Utiliser</a:t>
                      </a:r>
                      <a:r>
                        <a:rPr lang="en-US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la structure de phrase: Who is it</a:t>
                      </a: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 </a:t>
                      </a: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? It is</a:t>
                      </a:r>
                      <a:r>
                        <a:rPr lang="en-US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…</a:t>
                      </a:r>
                      <a:endParaRPr lang="fr-FR" sz="9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Présenter sa famille</a:t>
                      </a:r>
                      <a:endParaRPr lang="fr-FR" sz="9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</a:t>
                      </a:r>
                      <a:r>
                        <a:rPr lang="en-US" sz="900" dirty="0" err="1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Acquérir</a:t>
                      </a: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un </a:t>
                      </a:r>
                      <a:r>
                        <a:rPr lang="en-US" sz="900" dirty="0" err="1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vocabulaire</a:t>
                      </a: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familier</a:t>
                      </a: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 </a:t>
                      </a: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: Father, Mother, sister, brother, Grandmother, grandfather</a:t>
                      </a:r>
                      <a:endParaRPr lang="fr-FR" sz="9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♪ Easter rabbit</a:t>
                      </a:r>
                      <a:endParaRPr lang="fr-FR" sz="11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♪ This is your day, mummy</a:t>
                      </a:r>
                      <a:endParaRPr lang="fr-FR" sz="11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V </a:t>
                      </a:r>
                      <a:r>
                        <a:rPr lang="fr-FR" sz="11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First </a:t>
                      </a:r>
                      <a:r>
                        <a:rPr lang="fr-FR" sz="1100" dirty="0" err="1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word</a:t>
                      </a:r>
                      <a:r>
                        <a:rPr lang="fr-FR" sz="11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family</a:t>
                      </a:r>
                      <a:endParaRPr lang="fr-FR" sz="11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♥</a:t>
                      </a:r>
                      <a:r>
                        <a:rPr lang="en-US" sz="11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Cat and Mouse Let’s go shopping</a:t>
                      </a:r>
                      <a:endParaRPr lang="fr-FR" sz="11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66418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KBGobbleDay" panose="02000603000000000000" pitchFamily="2" charset="0"/>
                          <a:ea typeface="KBGobbleDay" panose="02000603000000000000" pitchFamily="2" charset="0"/>
                        </a:rPr>
                        <a:t>5</a:t>
                      </a:r>
                      <a:endParaRPr lang="fr-FR" sz="2800" dirty="0">
                        <a:latin typeface="KBGobbleDay" panose="02000603000000000000" pitchFamily="2" charset="0"/>
                        <a:ea typeface="KBGobbleDa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 </a:t>
                      </a:r>
                      <a:r>
                        <a:rPr lang="en-US" sz="1400" b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The house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Les</a:t>
                      </a:r>
                      <a:r>
                        <a:rPr lang="en-US" sz="1400" b="0" baseline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b="0" baseline="0" dirty="0" err="1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Etats</a:t>
                      </a:r>
                      <a:r>
                        <a:rPr lang="en-US" sz="1400" b="0" baseline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-Unis</a:t>
                      </a:r>
                      <a:endParaRPr lang="fr-FR" sz="1100" b="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Animals</a:t>
                      </a:r>
                      <a:endParaRPr lang="fr-FR" sz="1100" b="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 </a:t>
                      </a:r>
                      <a:r>
                        <a:rPr lang="en-US" sz="1400" b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Se </a:t>
                      </a:r>
                      <a:r>
                        <a:rPr lang="en-US" sz="1400" b="0" dirty="0" err="1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présenter</a:t>
                      </a:r>
                      <a:endParaRPr lang="fr-FR" sz="1100" b="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 </a:t>
                      </a: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Connaître le nom des pièces de la maison.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Acquérir de nouvelles expressions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 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:Do </a:t>
                      </a:r>
                      <a:r>
                        <a:rPr lang="fr-FR" sz="900" dirty="0" err="1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you</a:t>
                      </a: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have</a:t>
                      </a: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…?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Connaître</a:t>
                      </a:r>
                      <a:r>
                        <a:rPr lang="fr-FR" sz="900" baseline="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 les principaux emblèmes et caractéristiques des Etats-Unis</a:t>
                      </a:r>
                      <a:endParaRPr lang="fr-FR" sz="9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Connaître quelques noms </a:t>
                      </a: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d’animaux</a:t>
                      </a:r>
                      <a:endParaRPr lang="fr-FR" sz="9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- Donner son nom, âge, </a:t>
                      </a:r>
                      <a:r>
                        <a:rPr lang="fr-FR" sz="9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préférences</a:t>
                      </a:r>
                      <a:endParaRPr lang="fr-FR" sz="9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♥ </a:t>
                      </a: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Cat and Mouse</a:t>
                      </a:r>
                      <a:r>
                        <a:rPr lang="en-US" sz="1100" baseline="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 come to my house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♥ Cat </a:t>
                      </a:r>
                      <a:r>
                        <a:rPr lang="en-US" sz="1100" dirty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and Mouse Meet the animals</a:t>
                      </a:r>
                      <a:endParaRPr lang="fr-FR" sz="11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♪</a:t>
                      </a:r>
                      <a:r>
                        <a:rPr lang="fr-FR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V </a:t>
                      </a:r>
                      <a:r>
                        <a:rPr lang="en-US" sz="1100" dirty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This is a </a:t>
                      </a: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Arial"/>
                        </a:rPr>
                        <a:t>cat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♥  Brown bear</a:t>
                      </a:r>
                      <a:endParaRPr lang="fr-FR" sz="1100" dirty="0" smtClean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♥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Delius" panose="02000603000000000000" pitchFamily="2" charset="0"/>
                          <a:ea typeface="Calibri"/>
                          <a:cs typeface="Courier New"/>
                        </a:rPr>
                        <a:t>Hello, I am Lily from New-York City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Delius" panose="02000603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358498" y="260648"/>
            <a:ext cx="6492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 smtClean="0">
                <a:latin typeface="Alamain" panose="020B0603050302020204" pitchFamily="34" charset="0"/>
              </a:rPr>
              <a:t>Progression Anglais - CE1/2</a:t>
            </a:r>
            <a:endParaRPr lang="fr-FR" sz="2800" b="1" dirty="0">
              <a:latin typeface="Alamain" panose="020B0603050302020204" pitchFamily="34" charset="0"/>
            </a:endParaRPr>
          </a:p>
        </p:txBody>
      </p:sp>
      <p:pic>
        <p:nvPicPr>
          <p:cNvPr id="19" name="Picture 4" descr="C:\Users\Audrey\Desktop\CLIPARTS\cliparts jolie leçon\jUTh42Ku1eXeK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38" y="2"/>
            <a:ext cx="650379" cy="6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3366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1261</Words>
  <Application>Microsoft Office PowerPoint</Application>
  <PresentationFormat>Affichage à l'écran (4:3)</PresentationFormat>
  <Paragraphs>351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</dc:creator>
  <cp:lastModifiedBy>Audrey</cp:lastModifiedBy>
  <cp:revision>64</cp:revision>
  <dcterms:created xsi:type="dcterms:W3CDTF">2015-07-22T14:18:21Z</dcterms:created>
  <dcterms:modified xsi:type="dcterms:W3CDTF">2016-07-07T14:40:40Z</dcterms:modified>
</cp:coreProperties>
</file>