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37" autoAdjust="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81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48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01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57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05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69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38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31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08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4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84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92B07-97A0-4C77-86BB-8531C8A2440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241AF-5997-4F93-894C-36C39E5AA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60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68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64" y="0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165" y="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8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42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662" y="-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963" y="-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936" y="0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970" y="4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271" y="5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44" y="6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069" y="3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042" y="4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141" y="-1386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534179"/>
              </p:ext>
            </p:extLst>
          </p:nvPr>
        </p:nvGraphicFramePr>
        <p:xfrm>
          <a:off x="48162" y="735569"/>
          <a:ext cx="8988334" cy="60906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038"/>
                <a:gridCol w="2356624"/>
                <a:gridCol w="2270966"/>
                <a:gridCol w="1761482"/>
                <a:gridCol w="2016224"/>
              </a:tblGrid>
              <a:tr h="598921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Grammaire</a:t>
                      </a:r>
                    </a:p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Conjugaison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Orthographe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Vocabulaire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Littérature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</a:tr>
              <a:tr h="978027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1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La phrase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La </a:t>
                      </a:r>
                      <a:r>
                        <a:rPr lang="fr-FR" sz="1200" dirty="0" err="1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pronomilisation</a:t>
                      </a:r>
                      <a:endParaRPr lang="fr-FR" sz="1200" dirty="0" smtClean="0">
                        <a:solidFill>
                          <a:srgbClr val="00B0F0"/>
                        </a:solidFill>
                        <a:latin typeface="Delius" panose="02000603000000000000" pitchFamily="2" charset="0"/>
                      </a:endParaRP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Passé, présent, futur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Les types et formes de phrases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Le présent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(a), (i), </a:t>
                      </a:r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(o), (é),</a:t>
                      </a:r>
                      <a:r>
                        <a:rPr lang="fr-FR" sz="1200" baseline="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 (è), </a:t>
                      </a: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(e)</a:t>
                      </a:r>
                    </a:p>
                    <a:p>
                      <a:pPr algn="ctr"/>
                      <a:r>
                        <a:rPr lang="fr-FR" sz="1200" baseline="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+ les accents</a:t>
                      </a:r>
                    </a:p>
                    <a:p>
                      <a:pPr algn="ctr"/>
                      <a:r>
                        <a:rPr lang="fr-FR" sz="1200" baseline="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les nb en lettres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mots de liaison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lettres finales</a:t>
                      </a:r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fr-FR" sz="1400" u="sng" dirty="0" smtClean="0">
                          <a:latin typeface="Delius" panose="02000603000000000000" pitchFamily="2" charset="0"/>
                        </a:rPr>
                        <a:t>Notions </a:t>
                      </a:r>
                      <a:r>
                        <a:rPr lang="fr-FR" sz="1400" u="sng" dirty="0" err="1" smtClean="0">
                          <a:latin typeface="Delius" panose="02000603000000000000" pitchFamily="2" charset="0"/>
                        </a:rPr>
                        <a:t>rebrassées</a:t>
                      </a:r>
                      <a:r>
                        <a:rPr lang="fr-FR" sz="1400" u="sng" dirty="0" smtClean="0">
                          <a:latin typeface="Delius" panose="02000603000000000000" pitchFamily="2" charset="0"/>
                        </a:rPr>
                        <a:t> tout au long de l’année.</a:t>
                      </a:r>
                    </a:p>
                    <a:p>
                      <a:pPr algn="ctr"/>
                      <a:r>
                        <a:rPr lang="fr-FR" sz="1400" u="sng" dirty="0" smtClean="0">
                          <a:latin typeface="Delius" panose="02000603000000000000" pitchFamily="2" charset="0"/>
                        </a:rPr>
                        <a:t>Ici, par ordre d’arrivée</a:t>
                      </a:r>
                      <a:r>
                        <a:rPr lang="fr-FR" sz="1400" u="sng" baseline="0" dirty="0" smtClean="0">
                          <a:latin typeface="Delius" panose="02000603000000000000" pitchFamily="2" charset="0"/>
                        </a:rPr>
                        <a:t> :</a:t>
                      </a:r>
                    </a:p>
                    <a:p>
                      <a:pPr algn="ctr"/>
                      <a:endParaRPr lang="fr-FR" sz="1400" u="sng" baseline="0" dirty="0" smtClean="0">
                        <a:latin typeface="Delius" panose="02000603000000000000" pitchFamily="2" charset="0"/>
                      </a:endParaRPr>
                    </a:p>
                    <a:p>
                      <a:pPr algn="ctr"/>
                      <a:endParaRPr lang="fr-FR" sz="1400" u="sng" baseline="0" dirty="0" smtClean="0">
                        <a:latin typeface="Delius" panose="02000603000000000000" pitchFamily="2" charset="0"/>
                      </a:endParaRPr>
                    </a:p>
                    <a:p>
                      <a:pPr marL="285750" indent="-285750" algn="ctr">
                        <a:buFont typeface="Wingdings"/>
                        <a:buChar char="l"/>
                      </a:pPr>
                      <a:r>
                        <a:rPr lang="fr-FR" sz="1400" u="none" baseline="0" dirty="0" smtClean="0">
                          <a:latin typeface="Delius" panose="02000603000000000000" pitchFamily="2" charset="0"/>
                          <a:sym typeface="Wingdings"/>
                        </a:rPr>
                        <a:t>Ordre alphabétique</a:t>
                      </a:r>
                    </a:p>
                    <a:p>
                      <a:pPr marL="285750" indent="-285750" algn="ctr">
                        <a:buFont typeface="Wingdings"/>
                        <a:buChar char="l"/>
                      </a:pPr>
                      <a:r>
                        <a:rPr lang="fr-FR" sz="1400" u="none" baseline="0" dirty="0" smtClean="0">
                          <a:latin typeface="Delius" panose="02000603000000000000" pitchFamily="2" charset="0"/>
                          <a:sym typeface="Wingdings"/>
                        </a:rPr>
                        <a:t>Mot-étiquette</a:t>
                      </a:r>
                    </a:p>
                    <a:p>
                      <a:pPr marL="285750" indent="-285750" algn="ctr">
                        <a:buFont typeface="Wingdings"/>
                        <a:buChar char="l"/>
                      </a:pPr>
                      <a:r>
                        <a:rPr lang="fr-FR" sz="1400" u="none" baseline="0" dirty="0" smtClean="0">
                          <a:latin typeface="Delius" panose="02000603000000000000" pitchFamily="2" charset="0"/>
                          <a:sym typeface="Wingdings"/>
                        </a:rPr>
                        <a:t>Sens des mots dans le contexte</a:t>
                      </a:r>
                    </a:p>
                    <a:p>
                      <a:pPr marL="285750" indent="-285750" algn="ctr">
                        <a:buFont typeface="Wingdings"/>
                        <a:buChar char="l"/>
                      </a:pPr>
                      <a:r>
                        <a:rPr lang="fr-FR" sz="1400" u="none" baseline="0" dirty="0" smtClean="0">
                          <a:latin typeface="Delius" panose="02000603000000000000" pitchFamily="2" charset="0"/>
                          <a:sym typeface="Wingdings"/>
                        </a:rPr>
                        <a:t>Synonymes</a:t>
                      </a:r>
                    </a:p>
                    <a:p>
                      <a:pPr marL="285750" indent="-285750" algn="ctr">
                        <a:buFont typeface="Wingdings"/>
                        <a:buChar char="l"/>
                      </a:pPr>
                      <a:r>
                        <a:rPr lang="fr-FR" sz="1400" u="none" baseline="0" dirty="0" smtClean="0">
                          <a:latin typeface="Delius" panose="02000603000000000000" pitchFamily="2" charset="0"/>
                          <a:sym typeface="Wingdings"/>
                        </a:rPr>
                        <a:t>Contraires</a:t>
                      </a:r>
                    </a:p>
                    <a:p>
                      <a:pPr marL="285750" indent="-285750" algn="ctr">
                        <a:buFont typeface="Wingdings"/>
                        <a:buChar char="l"/>
                      </a:pPr>
                      <a:r>
                        <a:rPr lang="fr-FR" sz="1400" u="none" baseline="0" dirty="0" smtClean="0">
                          <a:latin typeface="Delius" panose="02000603000000000000" pitchFamily="2" charset="0"/>
                          <a:sym typeface="Wingdings"/>
                        </a:rPr>
                        <a:t>Mot ayant plusieurs sens</a:t>
                      </a:r>
                    </a:p>
                    <a:p>
                      <a:pPr marL="285750" indent="-285750" algn="ctr">
                        <a:buFont typeface="Wingdings"/>
                        <a:buChar char="l"/>
                      </a:pPr>
                      <a:r>
                        <a:rPr lang="fr-FR" sz="1400" u="none" baseline="0" dirty="0" smtClean="0">
                          <a:latin typeface="Delius" panose="02000603000000000000" pitchFamily="2" charset="0"/>
                          <a:sym typeface="Wingdings"/>
                        </a:rPr>
                        <a:t>Mots de la même famille</a:t>
                      </a:r>
                    </a:p>
                    <a:p>
                      <a:pPr marL="285750" indent="-285750" algn="ctr">
                        <a:buFont typeface="Wingdings"/>
                        <a:buChar char="l"/>
                      </a:pPr>
                      <a:r>
                        <a:rPr lang="fr-FR" sz="1400" u="none" baseline="0" dirty="0" smtClean="0">
                          <a:latin typeface="Delius" panose="02000603000000000000" pitchFamily="2" charset="0"/>
                          <a:sym typeface="Wingdings"/>
                        </a:rPr>
                        <a:t>Expressions imagées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Le loup qui voyageait dans le temps</a:t>
                      </a:r>
                    </a:p>
                    <a:p>
                      <a:pPr algn="ctr"/>
                      <a:r>
                        <a:rPr lang="fr-FR" sz="1200" dirty="0" err="1" smtClean="0">
                          <a:latin typeface="Delius" panose="02000603000000000000" pitchFamily="2" charset="0"/>
                        </a:rPr>
                        <a:t>Cromignon</a:t>
                      </a:r>
                      <a:endParaRPr lang="fr-FR" sz="1200" dirty="0" smtClean="0">
                        <a:latin typeface="Delius" panose="02000603000000000000" pitchFamily="2" charset="0"/>
                      </a:endParaRPr>
                    </a:p>
                    <a:p>
                      <a:pPr algn="ctr"/>
                      <a:r>
                        <a:rPr lang="fr-FR" sz="1200" dirty="0" err="1" smtClean="0">
                          <a:latin typeface="Delius" panose="02000603000000000000" pitchFamily="2" charset="0"/>
                        </a:rPr>
                        <a:t>Cropetite</a:t>
                      </a:r>
                      <a:endParaRPr lang="fr-FR" sz="1200" dirty="0" smtClean="0">
                        <a:latin typeface="Delius" panose="02000603000000000000" pitchFamily="2" charset="0"/>
                      </a:endParaRPr>
                    </a:p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Le buveur d’encre</a:t>
                      </a:r>
                    </a:p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Le coupeur de mots</a:t>
                      </a:r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</a:tr>
              <a:tr h="237997">
                <a:tc rowSpan="2"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2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Le</a:t>
                      </a:r>
                      <a:r>
                        <a:rPr lang="fr-FR" sz="1200" baseline="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 sujet et le verbe</a:t>
                      </a:r>
                    </a:p>
                    <a:p>
                      <a:pPr algn="ctr"/>
                      <a:r>
                        <a:rPr lang="fr-FR" sz="1200" baseline="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L’infinitif du verbe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Nom et déterminant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Le genre et le nombre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(s), (z), </a:t>
                      </a: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(f),</a:t>
                      </a: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 </a:t>
                      </a:r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(k),</a:t>
                      </a:r>
                      <a:r>
                        <a:rPr lang="fr-FR" sz="1200" baseline="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 (g), (j)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le pluriel des noms1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le pluriel des noms2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le féminin des noms</a:t>
                      </a:r>
                      <a:endParaRPr lang="fr-FR" sz="1200" dirty="0" smtClean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37912">
                <a:tc vMerge="1">
                  <a:txBody>
                    <a:bodyPr/>
                    <a:lstStyle/>
                    <a:p>
                      <a:pPr algn="ctr"/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dirty="0" smtClean="0">
                        <a:solidFill>
                          <a:srgbClr val="00B0F0"/>
                        </a:solidFill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 smtClean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Caius le petit romain</a:t>
                      </a:r>
                    </a:p>
                    <a:p>
                      <a:pPr algn="ctr"/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Luerna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la petite gauloise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Sos Bonobos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89583">
                <a:tc rowSpan="2"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3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Le présent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L’adjectif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Le futur</a:t>
                      </a:r>
                      <a:endParaRPr lang="fr-FR" sz="1200" baseline="0" dirty="0" smtClean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aseline="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(an), (on), (in)</a:t>
                      </a:r>
                    </a:p>
                    <a:p>
                      <a:pPr algn="ctr"/>
                      <a:r>
                        <a:rPr lang="fr-FR" sz="1200" baseline="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(</a:t>
                      </a:r>
                      <a:r>
                        <a:rPr lang="fr-FR" sz="1200" baseline="0" dirty="0" err="1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gn</a:t>
                      </a:r>
                      <a:r>
                        <a:rPr lang="fr-FR" sz="1200" baseline="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)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M devant m, p, 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noms en (i, u, e)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féminin des </a:t>
                      </a:r>
                      <a:r>
                        <a:rPr kumimoji="0" lang="fr-FR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adj</a:t>
                      </a:r>
                      <a:endParaRPr lang="fr-FR" sz="1200" dirty="0" smtClean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51578">
                <a:tc vMerge="1">
                  <a:txBody>
                    <a:bodyPr/>
                    <a:lstStyle/>
                    <a:p>
                      <a:pPr algn="ctr"/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baseline="0" dirty="0" smtClean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 smtClean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vie de château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Agiénor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Ablard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Ma journée au château fort</a:t>
                      </a:r>
                      <a:endParaRPr lang="fr-FR" dirty="0"/>
                    </a:p>
                  </a:txBody>
                  <a:tcPr anchor="ctr"/>
                </a:tc>
              </a:tr>
              <a:tr h="261934">
                <a:tc rowSpan="2"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4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Accord dans le GN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L’imparfait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7030A0"/>
                          </a:solidFill>
                          <a:latin typeface="Delius" panose="02000603000000000000" pitchFamily="2" charset="0"/>
                        </a:rPr>
                        <a:t>Le passé composé</a:t>
                      </a:r>
                      <a:endParaRPr lang="fr-FR" sz="1200" dirty="0">
                        <a:solidFill>
                          <a:srgbClr val="7030A0"/>
                        </a:solidFill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(ou/</a:t>
                      </a:r>
                      <a:r>
                        <a:rPr lang="fr-FR" sz="1200" dirty="0" err="1" smtClean="0">
                          <a:latin typeface="Delius" panose="02000603000000000000" pitchFamily="2" charset="0"/>
                        </a:rPr>
                        <a:t>oi</a:t>
                      </a: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/on),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 (</a:t>
                      </a:r>
                      <a:r>
                        <a:rPr lang="fr-FR" sz="1200" dirty="0" err="1" smtClean="0">
                          <a:latin typeface="Delius" panose="02000603000000000000" pitchFamily="2" charset="0"/>
                        </a:rPr>
                        <a:t>ia</a:t>
                      </a: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/ai/</a:t>
                      </a:r>
                      <a:r>
                        <a:rPr lang="fr-FR" sz="1200" dirty="0" err="1" smtClean="0">
                          <a:latin typeface="Delius" panose="02000603000000000000" pitchFamily="2" charset="0"/>
                        </a:rPr>
                        <a:t>ain</a:t>
                      </a: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/</a:t>
                      </a:r>
                      <a:r>
                        <a:rPr lang="fr-FR" sz="1200" dirty="0" err="1" smtClean="0">
                          <a:latin typeface="Delius" panose="02000603000000000000" pitchFamily="2" charset="0"/>
                        </a:rPr>
                        <a:t>ian</a:t>
                      </a: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), (</a:t>
                      </a:r>
                      <a:r>
                        <a:rPr lang="fr-FR" sz="1200" dirty="0" err="1" smtClean="0">
                          <a:latin typeface="Delius" panose="02000603000000000000" pitchFamily="2" charset="0"/>
                        </a:rPr>
                        <a:t>ein</a:t>
                      </a: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/</a:t>
                      </a:r>
                      <a:r>
                        <a:rPr lang="fr-FR" sz="1200" dirty="0" err="1" smtClean="0">
                          <a:latin typeface="Delius" panose="02000603000000000000" pitchFamily="2" charset="0"/>
                        </a:rPr>
                        <a:t>ien</a:t>
                      </a: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)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(</a:t>
                      </a:r>
                      <a:r>
                        <a:rPr lang="fr-FR" sz="1200" dirty="0" err="1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ill</a:t>
                      </a:r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), (ail, </a:t>
                      </a:r>
                      <a:r>
                        <a:rPr lang="fr-FR" sz="1200" dirty="0" err="1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euil</a:t>
                      </a:r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ouil</a:t>
                      </a:r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…), 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Les valeurs de la lettre 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l’accord de l’adjectif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l’acc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sujet/verbe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L’acc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sujet/verbe 2</a:t>
                      </a:r>
                      <a:endParaRPr lang="fr-FR" sz="1200" dirty="0">
                        <a:solidFill>
                          <a:srgbClr val="7030A0"/>
                        </a:solidFill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21468">
                <a:tc vMerge="1">
                  <a:txBody>
                    <a:bodyPr/>
                    <a:lstStyle/>
                    <a:p>
                      <a:pPr algn="ctr"/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rgbClr val="7030A0"/>
                        </a:solidFill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rgbClr val="7030A0"/>
                        </a:solidFill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petite poule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qui voulait voir la mer</a:t>
                      </a:r>
                    </a:p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 la cour du roi soleil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Mr Blaireau et Mme Renarde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minuscules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12353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5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F0"/>
                          </a:solidFill>
                          <a:latin typeface="Delius" panose="02000603000000000000" pitchFamily="2" charset="0"/>
                        </a:rPr>
                        <a:t>Le futur</a:t>
                      </a:r>
                      <a:endParaRPr lang="fr-FR" sz="1200" dirty="0">
                        <a:solidFill>
                          <a:srgbClr val="00B0F0"/>
                        </a:solidFill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(f/v), (g/j)</a:t>
                      </a:r>
                    </a:p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Les valeurs de la lettre (s)</a:t>
                      </a:r>
                    </a:p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M devant m, p, b</a:t>
                      </a:r>
                    </a:p>
                    <a:p>
                      <a:pPr algn="ctr"/>
                      <a:r>
                        <a:rPr kumimoji="0" lang="fr-FR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homonymes </a:t>
                      </a:r>
                    </a:p>
                    <a:p>
                      <a:pPr algn="ctr"/>
                      <a:r>
                        <a:rPr kumimoji="0" lang="fr-FR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homophones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L’école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de Mamy Jeanne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Qui a tué Minou Bonbon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doigts rouges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John Chatterton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85286" y="260648"/>
            <a:ext cx="8638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>
                <a:latin typeface="Alamain" panose="020B0603050302020204" pitchFamily="34" charset="0"/>
              </a:rPr>
              <a:t>Progression Maîtrise de la langue - CE1/CE2</a:t>
            </a:r>
            <a:endParaRPr lang="fr-FR" sz="2400" b="1" dirty="0">
              <a:latin typeface="Alamain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5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68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64" y="0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165" y="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8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42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662" y="-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963" y="-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936" y="0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970" y="4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271" y="5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44" y="6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069" y="3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042" y="4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141" y="-1386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81155"/>
              </p:ext>
            </p:extLst>
          </p:nvPr>
        </p:nvGraphicFramePr>
        <p:xfrm>
          <a:off x="48161" y="652513"/>
          <a:ext cx="8988334" cy="6184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844"/>
                <a:gridCol w="2035968"/>
                <a:gridCol w="2126174"/>
                <a:gridCol w="2126174"/>
                <a:gridCol w="2126174"/>
              </a:tblGrid>
              <a:tr h="522063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Numération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Calcul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Grandeurs /</a:t>
                      </a:r>
                      <a:r>
                        <a:rPr lang="fr-FR" sz="1800" baseline="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 </a:t>
                      </a:r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mesures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Espace  / Géométrie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</a:tr>
              <a:tr h="103049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1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69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ordre, écriture, décomposition, comparaison, suite de nombres, dénombrement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Groupements/échanges</a:t>
                      </a:r>
                      <a:endParaRPr lang="fr-FR" sz="14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Poser</a:t>
                      </a: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 une soustraction et une addition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Doubles et moitiés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Sommes de 2 nombres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Compléments à 10</a:t>
                      </a:r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Estimer, mesurer 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et comparer des longueurs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Tracés à la règle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Alignement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de points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Repérage dans l’espace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797802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2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100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ordre, écriture, décomposition, comparaison, suite de nombres, dénombrement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Groupements/échanges</a:t>
                      </a:r>
                      <a:endParaRPr lang="fr-FR" sz="14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Addition avec retenue</a:t>
                      </a:r>
                    </a:p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Table d’addition</a:t>
                      </a:r>
                    </a:p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Calcul</a:t>
                      </a: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 en ligne</a:t>
                      </a:r>
                      <a:endParaRPr lang="fr-FR" sz="1200" dirty="0" smtClean="0">
                        <a:latin typeface="Delius" panose="02000603000000000000" pitchFamily="2" charset="0"/>
                      </a:endParaRPr>
                    </a:p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Compléments à 20 et 50</a:t>
                      </a:r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Estimer, mesurer et comparer des durées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Repérage dans le quadrillage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Déplacement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Reproduction de figures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151032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3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199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ordre, écriture, décomposition, comparaison, suite de nombres, dénombrement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Groupements/échanges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Soustraction</a:t>
                      </a: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 avec retenue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Additions à trous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Additions réitérée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Compléments à 100</a:t>
                      </a:r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Unités 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de longueurs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L’heure (pile + demi)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monnaie (euros)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Droites et segments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Angles droits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4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499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ordre, écriture, décomposition, comparaison, suite de nombres, dénombrement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Groupements/échanges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Tables de 2, 5 et 10</a:t>
                      </a:r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L’heure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monnaie (euros + centimes)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Figures planes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Solides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96156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5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999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ordre, écriture, décomposition, comparaison, suite de nombres, dénombrement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Groupements/échanges</a:t>
                      </a:r>
                      <a:endParaRPr lang="fr-FR" sz="14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Les 3 opérations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Tables de 3 et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Compléments à 1000</a:t>
                      </a:r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Estimer et mesurer les masses et comparer les objets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volumes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Symétrie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54728" y="260648"/>
            <a:ext cx="7100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 smtClean="0">
                <a:latin typeface="Alamain" panose="020B0603050302020204" pitchFamily="34" charset="0"/>
              </a:rPr>
              <a:t>Progression Mathématiques- CE1</a:t>
            </a:r>
            <a:endParaRPr lang="fr-FR" sz="2800" b="1" dirty="0">
              <a:latin typeface="Alamain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9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C:\Users\Audrey\Desktop\CLIPARTS\cliparts jolie leçon\jbyuRQQNb7cPM5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0920" y="5"/>
            <a:ext cx="651600" cy="6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Audrey\Desktop\CLIPARTS\cliparts jolie leçon\jbyuRQQNb7cPM5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891" y="-1223"/>
            <a:ext cx="651600" cy="6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Audrey\Desktop\CLIPARTS\cliparts jolie leçon\jbyuRQQNb7cPM5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39" y="5"/>
            <a:ext cx="651600" cy="6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Audrey\Desktop\CLIPARTS\cliparts jolie leçon\jbyuRQQNb7cPM5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706" y="5"/>
            <a:ext cx="651600" cy="6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Audrey\Desktop\CLIPARTS\cliparts jolie leçon\jbyuRQQNb7cPM5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17" y="5"/>
            <a:ext cx="651600" cy="6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120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216" y="0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517" y="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90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014" y="-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15" y="-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322" y="4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623" y="5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421" y="3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602824"/>
              </p:ext>
            </p:extLst>
          </p:nvPr>
        </p:nvGraphicFramePr>
        <p:xfrm>
          <a:off x="48161" y="652513"/>
          <a:ext cx="8988334" cy="61583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844"/>
                <a:gridCol w="2035968"/>
                <a:gridCol w="2126174"/>
                <a:gridCol w="2126174"/>
                <a:gridCol w="2126174"/>
              </a:tblGrid>
              <a:tr h="514019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Numération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Calcul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Grandeurs /</a:t>
                      </a:r>
                      <a:r>
                        <a:rPr lang="fr-FR" sz="1800" baseline="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 </a:t>
                      </a:r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mesures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Espace  / Géométrie</a:t>
                      </a:r>
                    </a:p>
                  </a:txBody>
                  <a:tcPr anchor="ctr"/>
                </a:tc>
              </a:tr>
              <a:tr h="111038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1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999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ordre, écriture, décomposition, comparaison, suite de nombres, dénombrement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Groupements/échanges</a:t>
                      </a:r>
                      <a:endParaRPr lang="fr-FR" sz="14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lius" panose="02000603000000000000" pitchFamily="2" charset="0"/>
                        </a:rPr>
                        <a:t>Selon</a:t>
                      </a: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 les connaissances et compétences de chacun, tout au long de l’année </a:t>
                      </a: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:</a:t>
                      </a:r>
                    </a:p>
                    <a:p>
                      <a:pPr algn="ctr"/>
                      <a:endParaRPr lang="fr-FR" sz="1200" baseline="0" dirty="0" smtClean="0">
                        <a:latin typeface="Delius" panose="02000603000000000000" pitchFamily="2" charset="0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Ceintures de calcul </a:t>
                      </a: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posé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fr-FR" sz="1200" baseline="0" dirty="0" smtClean="0">
                        <a:latin typeface="Delius" panose="02000603000000000000" pitchFamily="2" charset="0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Ceintures de calcul </a:t>
                      </a:r>
                      <a:endParaRPr lang="fr-FR" sz="1200" baseline="0" dirty="0" smtClean="0">
                        <a:latin typeface="Delius" panose="02000603000000000000" pitchFamily="2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Mental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fr-FR" sz="1200" baseline="0" dirty="0" smtClean="0">
                        <a:latin typeface="Delius" panose="02000603000000000000" pitchFamily="2" charset="0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fr-FR" sz="1200" baseline="0" dirty="0" smtClean="0">
                          <a:latin typeface="Delius" panose="02000603000000000000" pitchFamily="2" charset="0"/>
                        </a:rPr>
                        <a:t>Calculs rapides (MDI + multiplication) </a:t>
                      </a:r>
                      <a:endParaRPr lang="fr-FR" sz="1200" baseline="0" dirty="0" smtClean="0">
                        <a:latin typeface="Delius" panose="02000603000000000000" pitchFamily="2" charset="0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fr-FR" sz="1200" baseline="0" dirty="0" smtClean="0">
                        <a:latin typeface="Delius" panose="02000603000000000000" pitchFamily="2" charset="0"/>
                        <a:sym typeface="Wingdings" panose="05000000000000000000" pitchFamily="2" charset="2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fr-FR" sz="1200" baseline="0" dirty="0" smtClean="0">
                          <a:latin typeface="Delius" panose="02000603000000000000" pitchFamily="2" charset="0"/>
                          <a:sym typeface="Wingdings" panose="05000000000000000000" pitchFamily="2" charset="2"/>
                        </a:rPr>
                        <a:t>Les doubles, moitiés, demi, quart; triple</a:t>
                      </a:r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Estimer, mesurer 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et comparer des longueurs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Tracés à la règle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Alignement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de points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Repérage dans l’espace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11038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2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1999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ordre, écriture, décomposition, comparaison, suite de nombres, dénombrement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Groupements/échanges</a:t>
                      </a:r>
                      <a:endParaRPr lang="fr-FR" sz="14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Estimer, mesurer et comparer des durées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Repérage dans le quadrillage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Déplacement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Reproduction de figures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13329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3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9</a:t>
                      </a:r>
                      <a:r>
                        <a:rPr lang="fr-FR" sz="1400" baseline="0" dirty="0" smtClean="0">
                          <a:latin typeface="Delius" panose="02000603000000000000" pitchFamily="2" charset="0"/>
                        </a:rPr>
                        <a:t> 999</a:t>
                      </a:r>
                      <a:endParaRPr lang="fr-FR" sz="1400" dirty="0" smtClean="0">
                        <a:latin typeface="Delius" panose="02000603000000000000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ordre, écriture, décomposition, comparaison, suite de nombres, dénombrement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Groupements/échanges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Unités 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de longueurs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L’heure 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monnaie 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Droites et segments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Angles droits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11038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4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19</a:t>
                      </a:r>
                      <a:r>
                        <a:rPr lang="fr-FR" sz="1400" baseline="0" dirty="0" smtClean="0">
                          <a:latin typeface="Delius" panose="02000603000000000000" pitchFamily="2" charset="0"/>
                        </a:rPr>
                        <a:t> 999</a:t>
                      </a:r>
                      <a:endParaRPr lang="fr-FR" sz="1400" dirty="0" smtClean="0">
                        <a:latin typeface="Delius" panose="02000603000000000000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ordre, écriture, décomposition, comparaison, suite de nombres, dénombrement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Groupements/échanges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L’heure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monnaie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Figures planes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Solides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11038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5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lius" panose="02000603000000000000" pitchFamily="2" charset="0"/>
                        </a:rPr>
                        <a:t>Les nombres jusqu’à 99 999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ordre, écriture, décomposition, comparaison, suite de nombres, dénombrement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Groupements/échanges</a:t>
                      </a:r>
                      <a:endParaRPr lang="fr-FR" sz="14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Estimer et mesurer les masses et comparer les objets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volumes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périmètre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Symétrie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971600" y="260648"/>
            <a:ext cx="7172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 smtClean="0">
                <a:latin typeface="Alamain" panose="020B0603050302020204" pitchFamily="34" charset="0"/>
              </a:rPr>
              <a:t>Progression Mathématiques- CE2</a:t>
            </a:r>
            <a:endParaRPr lang="fr-FR" sz="2800" b="1" dirty="0">
              <a:latin typeface="Alamain" panose="020B0603050302020204" pitchFamily="34" charset="0"/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2771800" y="1772816"/>
            <a:ext cx="0" cy="446449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162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68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64" y="0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165" y="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8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42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662" y="-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963" y="-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936" y="0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970" y="4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271" y="5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44" y="6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069" y="3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042" y="4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141" y="-1386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628323"/>
              </p:ext>
            </p:extLst>
          </p:nvPr>
        </p:nvGraphicFramePr>
        <p:xfrm>
          <a:off x="48160" y="652513"/>
          <a:ext cx="8988334" cy="6224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069"/>
                <a:gridCol w="1646493"/>
                <a:gridCol w="1719443"/>
                <a:gridCol w="1719443"/>
                <a:gridCol w="1719443"/>
                <a:gridCol w="1719443"/>
              </a:tblGrid>
              <a:tr h="620054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Espace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Temps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Matière / Vivant</a:t>
                      </a:r>
                      <a:endParaRPr lang="fr-FR" sz="1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Education</a:t>
                      </a:r>
                      <a:r>
                        <a:rPr lang="fr-FR" sz="1600" baseline="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 civique</a:t>
                      </a:r>
                      <a:endParaRPr lang="fr-FR" sz="16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Histoire des arts</a:t>
                      </a:r>
                      <a:endParaRPr lang="fr-FR" sz="17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</a:tr>
              <a:tr h="97437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1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différentes représentations de la terre</a:t>
                      </a:r>
                    </a:p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Les mers et océans </a:t>
                      </a:r>
                    </a:p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continents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jours de la semaine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mois de l’année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Au temps de la Préhistoire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cycle de l’eau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règles de vie de la classe et de l’école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respect de l’environnement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Grotte de Lascaux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Grotte de Chauvet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Vénus de Willendorf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Mégalithes de Carnac</a:t>
                      </a:r>
                    </a:p>
                  </a:txBody>
                  <a:tcPr marL="68580" marR="68580" marT="0" marB="0" anchor="ctr"/>
                </a:tc>
              </a:tr>
              <a:tr h="100580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2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carte de France</a:t>
                      </a:r>
                    </a:p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Reconnaissance de sa forme</a:t>
                      </a:r>
                    </a:p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Ses villes et ses reliefs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L’automne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 11 novembre 1918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Au temps de l’Antiquité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végétaux 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Plantation de lentilles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cycle de vie d’un arbre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De la fleur au fruit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respect de l’environnement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Pont du Gard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Temple d’Abu </a:t>
                      </a:r>
                      <a:r>
                        <a:rPr lang="fr-FR" sz="1200" kern="1200" baseline="0" dirty="0" err="1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Simbel</a:t>
                      </a:r>
                      <a:endParaRPr lang="fr-FR" sz="1200" kern="1200" baseline="0" dirty="0" smtClean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Arènes d’Arles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Colisée de Rome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err="1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Odysée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d’Homère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19892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3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Représentation simple de l’espace familier :</a:t>
                      </a:r>
                    </a:p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carte sensible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L’hiver</a:t>
                      </a:r>
                    </a:p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Au Moyen-Age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Terre et les astres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soleil et la lune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recyclage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Notre Dame de Paris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Cité de Carcassonne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Robin des bois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spectacles de troubadours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41326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4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Comparer 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quelques paysages familiers : littoraux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montagnards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printemps</a:t>
                      </a:r>
                    </a:p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Aux temps modernes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végétaux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Plantation de capucines et de bulbes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symboles de la République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objets et la sécurité : prévenir, protéger, alerter, intervenir auprès de la victime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Château de Versailles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jardins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</a:t>
                      </a:r>
                      <a:r>
                        <a:rPr lang="fr-FR" sz="1200" kern="1200" baseline="0" dirty="0" err="1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joconde</a:t>
                      </a:r>
                      <a:endParaRPr lang="fr-FR" sz="1200" kern="1200" baseline="0" dirty="0" smtClean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La marseillaise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4 saisons de Vivaldi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Fables de la Fontaine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8764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5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Comparer quelques paysages familiers : urbains et ruraux.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L’été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 8 mai 1945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 l’époque contemporaine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L’électricité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Les dangers de la rue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Tour Eiffel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Statue de la liberté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Nymphéas de Monet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Keith </a:t>
                      </a:r>
                      <a:r>
                        <a:rPr lang="fr-FR" sz="1200" kern="1200" baseline="0" dirty="0" err="1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Haring</a:t>
                      </a:r>
                      <a:endParaRPr lang="fr-FR" sz="1200" kern="1200" baseline="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98117" y="260648"/>
            <a:ext cx="8613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>
                <a:latin typeface="Alamain" panose="020B0603050302020204" pitchFamily="34" charset="0"/>
              </a:rPr>
              <a:t>Progression Découverte du monde- CE1/ CE2</a:t>
            </a:r>
            <a:endParaRPr lang="fr-FR" sz="2400" b="1" dirty="0">
              <a:latin typeface="Alamain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9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44" y="6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141" y="-1386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Audrey\Desktop\CLIPARTS\cliparts jolie leçon\jbyuRQQNb7cPM5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539" y="-1223"/>
            <a:ext cx="651600" cy="6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Audrey\Desktop\CLIPARTS\cliparts jolie leçon\jbyuRQQNb7cPM5_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354" y="5"/>
            <a:ext cx="651600" cy="6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68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64" y="0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165" y="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42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662" y="-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963" y="-1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Audrey\Desktop\CLIPARTS\cliparts jolie leçon\jVsSiiz1VcDxa_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970" y="4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271" y="5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C:\Users\Audrey\Desktop\CLIPARTS\cliparts jolie leçon\jwDlYOmXYtXd0_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069" y="3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801470"/>
              </p:ext>
            </p:extLst>
          </p:nvPr>
        </p:nvGraphicFramePr>
        <p:xfrm>
          <a:off x="48160" y="748472"/>
          <a:ext cx="8988335" cy="5992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5408"/>
                <a:gridCol w="2232248"/>
                <a:gridCol w="3335730"/>
                <a:gridCol w="2784949"/>
              </a:tblGrid>
              <a:tr h="149453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1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My name is </a:t>
                      </a: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…</a:t>
                      </a: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How are you?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Numbers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Colours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Halloween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Savoir </a:t>
                      </a:r>
                      <a:r>
                        <a:rPr lang="en-US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utiliser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: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My name is 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Tooney Loons"/>
                        </a:rPr>
                        <a:t>…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 What’s your name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?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Connaître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les mots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: Hello, Good morning, good, afternoon et </a:t>
                      </a:r>
                      <a:r>
                        <a:rPr lang="en-US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Goodbye, Thank you, You’re welcome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Poser la question et y répondre, connaître les mots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: fine, </a:t>
                      </a:r>
                      <a:r>
                        <a:rPr lang="fr-FR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sad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, 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so,so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Connaître 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les nombres de 1 à 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Connaître une dizaine de couleurs + « 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What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colour</a:t>
                      </a:r>
                      <a:r>
                        <a:rPr lang="fr-FR" sz="90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is</a:t>
                      </a:r>
                      <a:r>
                        <a:rPr lang="fr-FR" sz="90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…. ?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Découvrir une fête traditionnelle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Savoir utiliser les formule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: «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Is </a:t>
                      </a:r>
                      <a:r>
                        <a:rPr lang="fr-FR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it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…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?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Tooney Loons"/>
                        </a:rPr>
                        <a:t>»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et «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It </a:t>
                      </a:r>
                      <a:r>
                        <a:rPr lang="fr-FR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is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…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Tooney Loons"/>
                        </a:rPr>
                        <a:t>»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♪</a:t>
                      </a:r>
                      <a:r>
                        <a:rPr lang="fr-FR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</a:t>
                      </a:r>
                      <a:r>
                        <a:rPr lang="fr-FR" sz="11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Goodmorning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♪V</a:t>
                      </a:r>
                      <a:r>
                        <a:rPr lang="fr-FR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Ten in the bed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</a:t>
                      </a: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V</a:t>
                      </a:r>
                      <a:r>
                        <a:rPr lang="en-US" sz="110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First 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word, numbers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1,2,3 to the </a:t>
                      </a: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zoo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Spot can count</a:t>
                      </a:r>
                      <a:endParaRPr lang="fr-FR" sz="1100" dirty="0" smtClean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Cat and Mouse </a:t>
                      </a: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Feelings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♪</a:t>
                      </a:r>
                      <a:r>
                        <a:rPr lang="fr-FR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Go away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6641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2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Les consignes de la </a:t>
                      </a:r>
                      <a:r>
                        <a:rPr lang="fr-FR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classe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Le Royaume-Uni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r>
                        <a:rPr lang="fr-FR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Christmas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Comprendre une dizaine de consignes de 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classe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Connaître</a:t>
                      </a:r>
                      <a:r>
                        <a:rPr lang="fr-FR" sz="90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les principaux emblèmes et caractéristiques du Royaume-Uni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90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Connaître les traditions anglaises de Noël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Ecrire une formule de Noël issue de la tradition anglaise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♪</a:t>
                      </a:r>
                      <a:r>
                        <a:rPr lang="fr-FR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</a:t>
                      </a: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S.A.N.T.A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Where is Spot?</a:t>
                      </a:r>
                      <a:endParaRPr lang="fr-FR" sz="1100" dirty="0" smtClean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Cat and Mouse Learn </a:t>
                      </a:r>
                      <a:r>
                        <a:rPr lang="en-US" sz="11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Colours</a:t>
                      </a:r>
                      <a:endParaRPr lang="en-US" sz="1100" dirty="0" smtClean="0">
                        <a:effectLst/>
                        <a:latin typeface="Delius" panose="02000603000000000000" pitchFamily="2" charset="0"/>
                        <a:ea typeface="Calibri"/>
                        <a:cs typeface="Courier New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Cat and Mouse go</a:t>
                      </a:r>
                      <a:r>
                        <a:rPr lang="en-US" sz="110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to London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</a:t>
                      </a: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Times New Roman"/>
                        </a:rPr>
                        <a:t>Hello, I am Charlie from London</a:t>
                      </a:r>
                      <a:endParaRPr lang="fr-FR" sz="1100" dirty="0" smtClean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♪ 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We wish you a merry </a:t>
                      </a:r>
                      <a:r>
                        <a:rPr lang="en-US" sz="11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christmas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2035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3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The </a:t>
                      </a: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date / the weather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Food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Savoir poser la question «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 err="1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what’s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the </a:t>
                      </a:r>
                      <a:r>
                        <a:rPr lang="fr-FR" sz="900" dirty="0" err="1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day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900" dirty="0" err="1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today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Tooney Loons"/>
                        </a:rPr>
                        <a:t>»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+  Connaître les jours de la semaine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Connaître différentes façons de donner la </a:t>
                      </a:r>
                      <a:r>
                        <a:rPr lang="fr-FR" sz="900" dirty="0" smtClean="0">
                          <a:solidFill>
                            <a:srgbClr val="000000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météo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Exprimer 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ses gouts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;  Connaître les structures: Do </a:t>
                      </a:r>
                      <a:r>
                        <a:rPr lang="fr-FR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you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like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…? 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Yes, I </a:t>
                      </a:r>
                      <a:r>
                        <a:rPr lang="en-US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do, No, I don’t; 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I like, I don’t like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♪V</a:t>
                      </a:r>
                      <a:r>
                        <a:rPr lang="fr-FR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Days of the week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Today is </a:t>
                      </a: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Monday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Cat and Mouse eat</a:t>
                      </a:r>
                      <a:r>
                        <a:rPr lang="en-US" sz="110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good food</a:t>
                      </a:r>
                      <a:endParaRPr lang="en-US" sz="1100" dirty="0" smtClean="0">
                        <a:effectLst/>
                        <a:latin typeface="Delius" panose="02000603000000000000" pitchFamily="2" charset="0"/>
                        <a:ea typeface="Calibri"/>
                        <a:cs typeface="Courier New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Ketchup on your flakes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45172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4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The body</a:t>
                      </a:r>
                      <a:endParaRPr lang="fr-FR" sz="1100" b="0" dirty="0" smtClean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Clothes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Family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Utiliser de nouvelles structures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: 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Tooney Loons"/>
                        </a:rPr>
                        <a:t>«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What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have 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you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got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? 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I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Tooney Loons"/>
                        </a:rPr>
                        <a:t>’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ve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got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Tooney Loons"/>
                        </a:rPr>
                        <a:t>…</a:t>
                      </a:r>
                      <a:endParaRPr lang="fr-FR" sz="900" dirty="0" smtClean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</a:t>
                      </a:r>
                      <a:r>
                        <a:rPr lang="en-US" sz="90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Utiliser</a:t>
                      </a:r>
                      <a:r>
                        <a:rPr lang="en-US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la structure de phrase: Who is it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? It is</a:t>
                      </a:r>
                      <a:r>
                        <a:rPr lang="en-US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…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Présenter sa famille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Acquérir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un </a:t>
                      </a:r>
                      <a:r>
                        <a:rPr lang="en-US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vocabulaire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familier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: Father, Mother, sister, brother, Grandmother, grandfather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♪ Easter rabbit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♪ This is your day, mummy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V </a:t>
                      </a:r>
                      <a:r>
                        <a:rPr lang="fr-FR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First </a:t>
                      </a:r>
                      <a:r>
                        <a:rPr lang="fr-FR" sz="1100" dirty="0" err="1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word</a:t>
                      </a:r>
                      <a:r>
                        <a:rPr lang="fr-FR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, </a:t>
                      </a:r>
                      <a:r>
                        <a:rPr lang="fr-FR" sz="1100" dirty="0" err="1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family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Cat and Mouse Let’s go shopping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6641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KBGobbleDay" panose="02000603000000000000" pitchFamily="2" charset="0"/>
                          <a:ea typeface="KBGobbleDay" panose="02000603000000000000" pitchFamily="2" charset="0"/>
                        </a:rPr>
                        <a:t>5</a:t>
                      </a:r>
                      <a:endParaRPr lang="fr-FR" sz="2800" dirty="0">
                        <a:latin typeface="KBGobbleDay" panose="02000603000000000000" pitchFamily="2" charset="0"/>
                        <a:ea typeface="KBGobbleDay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The house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Les</a:t>
                      </a:r>
                      <a:r>
                        <a:rPr lang="en-US" sz="1400" b="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b="0" baseline="0" dirty="0" err="1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Etats</a:t>
                      </a:r>
                      <a:r>
                        <a:rPr lang="en-US" sz="1400" b="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-Unis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Animals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r>
                        <a:rPr lang="en-US" sz="1400" b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Se </a:t>
                      </a:r>
                      <a:r>
                        <a:rPr lang="en-US" sz="1400" b="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présenter</a:t>
                      </a:r>
                      <a:endParaRPr lang="fr-FR" sz="1100" b="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 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Connaître le nom des pièces de la maison.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Acquérir de nouvelles expressions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 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:Do </a:t>
                      </a:r>
                      <a:r>
                        <a:rPr lang="fr-FR" sz="900" dirty="0" err="1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you</a:t>
                      </a: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have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…?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Connaître</a:t>
                      </a:r>
                      <a:r>
                        <a:rPr lang="fr-FR" sz="90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 les principaux emblèmes et caractéristiques des Etats-Unis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Connaître quelques noms 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d’animaux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- Donner son nom, âge, </a:t>
                      </a:r>
                      <a:r>
                        <a:rPr lang="fr-FR" sz="9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préférences</a:t>
                      </a:r>
                      <a:endParaRPr lang="fr-FR" sz="9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</a:t>
                      </a: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Cat and Mouse</a:t>
                      </a:r>
                      <a:r>
                        <a:rPr lang="en-US" sz="1100" baseline="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 come to my house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Cat 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and Mouse Meet the animals</a:t>
                      </a: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♪</a:t>
                      </a:r>
                      <a:r>
                        <a:rPr lang="fr-FR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V </a:t>
                      </a:r>
                      <a:r>
                        <a:rPr lang="en-US" sz="1100" dirty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This is a </a:t>
                      </a: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Arial"/>
                        </a:rPr>
                        <a:t>cat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 Brown bear</a:t>
                      </a:r>
                      <a:endParaRPr lang="fr-FR" sz="1100" dirty="0" smtClean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♥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  <a:ea typeface="Calibri"/>
                          <a:cs typeface="Courier New"/>
                        </a:rPr>
                        <a:t>Hello, I am Lily from New-York City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Delius" panose="02000603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358498" y="260648"/>
            <a:ext cx="6492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 smtClean="0">
                <a:latin typeface="Alamain" panose="020B0603050302020204" pitchFamily="34" charset="0"/>
              </a:rPr>
              <a:t>Progression Anglais - CE1/2</a:t>
            </a:r>
            <a:endParaRPr lang="fr-FR" sz="2800" b="1" dirty="0">
              <a:latin typeface="Alamain" panose="020B0603050302020204" pitchFamily="34" charset="0"/>
            </a:endParaRPr>
          </a:p>
        </p:txBody>
      </p:sp>
      <p:pic>
        <p:nvPicPr>
          <p:cNvPr id="19" name="Picture 4" descr="C:\Users\Audrey\Desktop\CLIPARTS\cliparts jolie leçon\jUTh42Ku1eXeK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8" y="2"/>
            <a:ext cx="650379" cy="6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3366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1261</Words>
  <Application>Microsoft Office PowerPoint</Application>
  <PresentationFormat>Affichage à l'écran (4:3)</PresentationFormat>
  <Paragraphs>351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64</cp:revision>
  <dcterms:created xsi:type="dcterms:W3CDTF">2015-07-22T14:18:21Z</dcterms:created>
  <dcterms:modified xsi:type="dcterms:W3CDTF">2016-07-07T14:40:40Z</dcterms:modified>
</cp:coreProperties>
</file>